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3"/>
  </p:notesMasterIdLst>
  <p:handoutMasterIdLst>
    <p:handoutMasterId r:id="rId14"/>
  </p:handoutMasterIdLst>
  <p:sldIdLst>
    <p:sldId id="326" r:id="rId2"/>
    <p:sldId id="331" r:id="rId3"/>
    <p:sldId id="328" r:id="rId4"/>
    <p:sldId id="353" r:id="rId5"/>
    <p:sldId id="330" r:id="rId6"/>
    <p:sldId id="354" r:id="rId7"/>
    <p:sldId id="339" r:id="rId8"/>
    <p:sldId id="358" r:id="rId9"/>
    <p:sldId id="346" r:id="rId10"/>
    <p:sldId id="342" r:id="rId11"/>
    <p:sldId id="355" r:id="rId1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OPGNI, Violinne" initials="TV" lastIdx="1" clrIdx="0">
    <p:extLst>
      <p:ext uri="{19B8F6BF-5375-455C-9EA6-DF929625EA0E}">
        <p15:presenceInfo xmlns:p15="http://schemas.microsoft.com/office/powerpoint/2012/main" userId="S-1-5-21-448539723-1644491937-682003330-5961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BF7"/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596" y="5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02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7A4B-A15C-40F2-A559-56F081274E2D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018E6-D3E9-4D40-BD28-B995F41E1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511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24/11/2022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425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76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39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23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28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66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350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652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316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080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14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5" y="347482"/>
            <a:ext cx="2010556" cy="115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 rot="10800000">
            <a:off x="0" y="738000"/>
            <a:ext cx="9144000" cy="4443958"/>
          </a:xfrm>
          <a:prstGeom prst="round1Rect">
            <a:avLst/>
          </a:prstGeo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24/11/2022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èm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24/11/2022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3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24/11/2022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7" y="185732"/>
            <a:ext cx="606854" cy="348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24/11/2022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pied de page 4"/>
          <p:cNvSpPr txBox="1">
            <a:spLocks/>
          </p:cNvSpPr>
          <p:nvPr/>
        </p:nvSpPr>
        <p:spPr bwMode="gray">
          <a:xfrm>
            <a:off x="1115616" y="4443958"/>
            <a:ext cx="7704496" cy="447947"/>
          </a:xfrm>
          <a:prstGeom prst="rect">
            <a:avLst/>
          </a:prstGeom>
        </p:spPr>
        <p:txBody>
          <a:bodyPr anchor="ctr" anchorCtr="0"/>
          <a:lstStyle>
            <a:defPPr>
              <a:defRPr lang="fr-FR"/>
            </a:defPPr>
            <a:lvl1pPr marL="0" algn="l" defTabSz="914400" rtl="0" eaLnBrk="1" latinLnBrk="0" hangingPunct="1">
              <a:defRPr sz="1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Direction de la Santé Publique - Département Périnatalité Santé des Femmes et des Enfants - Violinne </a:t>
            </a:r>
            <a:r>
              <a:rPr lang="fr-FR" i="1" dirty="0" err="1" smtClean="0"/>
              <a:t>Tsopgni</a:t>
            </a:r>
            <a:endParaRPr lang="fr-FR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123728" y="2787774"/>
            <a:ext cx="64087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/>
              <a:t>Dispositifs hospitaliers </a:t>
            </a:r>
            <a:r>
              <a:rPr lang="fr-FR" sz="2000" b="1" dirty="0" smtClean="0"/>
              <a:t>franciliens dédiés </a:t>
            </a:r>
            <a:r>
              <a:rPr lang="fr-FR" sz="2000" b="1" dirty="0"/>
              <a:t>à </a:t>
            </a:r>
            <a:r>
              <a:rPr lang="fr-FR" sz="2000" b="1" dirty="0" smtClean="0"/>
              <a:t>la </a:t>
            </a:r>
            <a:r>
              <a:rPr lang="fr-FR" sz="2000" b="1" dirty="0"/>
              <a:t>prise en charge des femmes victimes de </a:t>
            </a:r>
            <a:r>
              <a:rPr lang="fr-FR" sz="2000" b="1" dirty="0" smtClean="0"/>
              <a:t>violences </a:t>
            </a:r>
          </a:p>
          <a:p>
            <a:pPr algn="r"/>
            <a:r>
              <a:rPr lang="fr-FR" sz="1500" i="1" dirty="0" smtClean="0"/>
              <a:t>Objectifs </a:t>
            </a:r>
            <a:r>
              <a:rPr lang="fr-FR" sz="1500" i="1" dirty="0"/>
              <a:t>et résultats de l’appel à projet régional </a:t>
            </a:r>
            <a:endParaRPr lang="fr-FR" sz="1500" i="1" dirty="0" smtClean="0"/>
          </a:p>
          <a:p>
            <a:pPr algn="r"/>
            <a:endParaRPr lang="fr-FR" sz="1500" dirty="0" smtClean="0"/>
          </a:p>
          <a:p>
            <a:pPr algn="r"/>
            <a:r>
              <a:rPr lang="fr-FR" sz="1500" dirty="0" smtClean="0"/>
              <a:t>24 novembre 2022</a:t>
            </a: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pour une image  1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4" b="24"/>
          <a:stretch>
            <a:fillRect/>
          </a:stretch>
        </p:blipFill>
        <p:spPr>
          <a:xfrm>
            <a:off x="0" y="738188"/>
            <a:ext cx="9144000" cy="440531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52513" indent="-514350">
              <a:buFont typeface="+mj-lt"/>
              <a:buAutoNum type="arabicPeriod" startAt="3"/>
            </a:pPr>
            <a:r>
              <a:rPr lang="fr-FR" dirty="0" smtClean="0"/>
              <a:t> Perspectives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29853" y="2499742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6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851970"/>
            <a:ext cx="8424863" cy="539991"/>
          </a:xfrm>
        </p:spPr>
        <p:txBody>
          <a:bodyPr>
            <a:normAutofit/>
          </a:bodyPr>
          <a:lstStyle/>
          <a:p>
            <a:r>
              <a:rPr lang="da-DK" dirty="0" smtClean="0"/>
              <a:t>Poursuite de la démarche collaborative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5574" y="1563639"/>
            <a:ext cx="8424334" cy="1152128"/>
          </a:xfrm>
        </p:spPr>
        <p:txBody>
          <a:bodyPr/>
          <a:lstStyle/>
          <a:p>
            <a:r>
              <a:rPr lang="fr-FR" dirty="0" smtClean="0"/>
              <a:t>A cette fin l’ARS IDF met en place et anime des temps d’échanges entre dispositifs: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Le 1er temps d’échanges réunissant l’ensemble des 10 dispositifs s’est tenu le 24 septembre 2022.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smtClean="0"/>
              <a:t>Cela a permis : un éclairage des dispositifs plus anciens vers les nouveaux dispositifs + mise en lumière de difficultés communes sur lesquels l’agence va pouvoir accompagner les dispositifs.</a:t>
            </a:r>
            <a:endParaRPr lang="fr-FR" dirty="0"/>
          </a:p>
        </p:txBody>
      </p:sp>
      <p:sp>
        <p:nvSpPr>
          <p:cNvPr id="7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323850" y="2859782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Objectifs à moyens et longs termes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3399773"/>
            <a:ext cx="8406585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825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Le recueil des indicateurs de </a:t>
            </a:r>
            <a:r>
              <a:rPr lang="fr-FR" sz="1400" dirty="0" smtClean="0"/>
              <a:t>suivi</a:t>
            </a:r>
          </a:p>
          <a:p>
            <a:pPr marL="377825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La </a:t>
            </a:r>
            <a:r>
              <a:rPr lang="fr-FR" sz="1400" dirty="0"/>
              <a:t>pérennisation et/ ou le renforcement des </a:t>
            </a:r>
            <a:r>
              <a:rPr lang="fr-FR" sz="1400" dirty="0" smtClean="0"/>
              <a:t>partenariats</a:t>
            </a:r>
          </a:p>
          <a:p>
            <a:pPr marL="377825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L’implantation </a:t>
            </a:r>
            <a:r>
              <a:rPr lang="fr-FR" sz="1400" dirty="0"/>
              <a:t>territoriale des dispositifs, avec une montée en charge progressive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4100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6841" y="1380521"/>
            <a:ext cx="6696744" cy="3207453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fr-FR" dirty="0" smtClean="0"/>
              <a:t> Contexte d’</a:t>
            </a:r>
            <a:r>
              <a:rPr lang="fr-FR" dirty="0"/>
              <a:t>é</a:t>
            </a:r>
            <a:r>
              <a:rPr lang="fr-FR" dirty="0" smtClean="0"/>
              <a:t>mergence </a:t>
            </a:r>
            <a:r>
              <a:rPr lang="fr-FR" dirty="0"/>
              <a:t>de l’AAP « </a:t>
            </a:r>
            <a:r>
              <a:rPr lang="fr-FR" dirty="0" smtClean="0"/>
              <a:t>Dispositifs dédiés </a:t>
            </a:r>
            <a:r>
              <a:rPr lang="fr-FR" dirty="0"/>
              <a:t>de PEC des femmes victimes de violences »</a:t>
            </a:r>
            <a:endParaRPr lang="fr-FR" sz="700" dirty="0" smtClean="0">
              <a:solidFill>
                <a:schemeClr val="bg1"/>
              </a:solidFill>
            </a:endParaRPr>
          </a:p>
          <a:p>
            <a:pPr marL="4657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Le Grenelle contre les violences conjugales</a:t>
            </a:r>
          </a:p>
          <a:p>
            <a:pPr marL="4657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Les suites du Grenelle : l’AAP VFF</a:t>
            </a:r>
          </a:p>
          <a:p>
            <a:pPr marL="180000" lvl="1" indent="0">
              <a:spcAft>
                <a:spcPts val="0"/>
              </a:spcAft>
              <a:buNone/>
            </a:pPr>
            <a:endParaRPr lang="fr-FR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fr-FR" dirty="0"/>
              <a:t> </a:t>
            </a:r>
            <a:r>
              <a:rPr lang="fr-FR" dirty="0" smtClean="0"/>
              <a:t>Résultats : les </a:t>
            </a:r>
            <a:r>
              <a:rPr lang="fr-FR" dirty="0"/>
              <a:t>dispositifs franciliens </a:t>
            </a:r>
            <a:r>
              <a:rPr lang="fr-FR" dirty="0" smtClean="0"/>
              <a:t>retenus</a:t>
            </a:r>
            <a:endParaRPr lang="fr-FR" sz="1000" dirty="0"/>
          </a:p>
          <a:p>
            <a:pPr marL="4657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/>
              <a:t>Récapitulatif des 10 dispositifs </a:t>
            </a:r>
            <a:r>
              <a:rPr lang="fr-FR" dirty="0" smtClean="0"/>
              <a:t>sélectionnés en Île-de-France</a:t>
            </a:r>
            <a:endParaRPr lang="fr-FR" dirty="0"/>
          </a:p>
          <a:p>
            <a:pPr marL="4657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Principes de financement</a:t>
            </a:r>
          </a:p>
          <a:p>
            <a:pPr marL="46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Un suivi efficace des dispositifs</a:t>
            </a:r>
          </a:p>
          <a:p>
            <a:pPr marL="0" lvl="0" indent="0">
              <a:spcAft>
                <a:spcPts val="0"/>
              </a:spcAft>
              <a:buNone/>
            </a:pPr>
            <a:endParaRPr lang="fr-FR" sz="1200" dirty="0"/>
          </a:p>
          <a:p>
            <a:pPr lvl="0">
              <a:spcAft>
                <a:spcPts val="0"/>
              </a:spcAft>
              <a:buFont typeface="+mj-lt"/>
              <a:buAutoNum type="arabicPeriod" startAt="3"/>
            </a:pPr>
            <a:r>
              <a:rPr lang="fr-FR" dirty="0"/>
              <a:t> </a:t>
            </a:r>
            <a:r>
              <a:rPr lang="fr-FR" dirty="0" smtClean="0"/>
              <a:t>Perspectives</a:t>
            </a:r>
            <a:endParaRPr lang="fr-FR" sz="1000" dirty="0"/>
          </a:p>
          <a:p>
            <a:pPr marL="4657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Poursuite de la démarche collaborative </a:t>
            </a:r>
          </a:p>
          <a:p>
            <a:pPr marL="4657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/>
              <a:t>Objectifs à moyens et </a:t>
            </a:r>
            <a:r>
              <a:rPr lang="fr-FR" dirty="0" smtClean="0"/>
              <a:t>longs termes</a:t>
            </a:r>
          </a:p>
          <a:p>
            <a:pPr marL="0" lvl="0" indent="0">
              <a:spcAft>
                <a:spcPts val="0"/>
              </a:spcAft>
              <a:buNone/>
            </a:pPr>
            <a:endParaRPr lang="fr-FR" sz="1000" dirty="0" smtClean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19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8878"/>
            <a:ext cx="9144793" cy="440779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25899" y="1779662"/>
            <a:ext cx="8424000" cy="1800200"/>
          </a:xfrm>
        </p:spPr>
        <p:txBody>
          <a:bodyPr>
            <a:normAutofit/>
          </a:bodyPr>
          <a:lstStyle/>
          <a:p>
            <a:pPr marL="623888" indent="-85725"/>
            <a:r>
              <a:rPr lang="fr-FR" dirty="0" smtClean="0"/>
              <a:t> </a:t>
            </a:r>
            <a:r>
              <a:rPr lang="fr-FR" dirty="0"/>
              <a:t>C</a:t>
            </a:r>
            <a:r>
              <a:rPr lang="fr-FR" dirty="0" smtClean="0"/>
              <a:t>ontexte d’</a:t>
            </a:r>
            <a:r>
              <a:rPr lang="fr-FR" dirty="0"/>
              <a:t>é</a:t>
            </a:r>
            <a:r>
              <a:rPr lang="fr-FR" dirty="0" smtClean="0"/>
              <a:t>mergence </a:t>
            </a:r>
            <a:r>
              <a:rPr lang="fr-FR" dirty="0"/>
              <a:t>de </a:t>
            </a:r>
            <a:r>
              <a:rPr lang="fr-FR" dirty="0" smtClean="0"/>
              <a:t>l’ AAP « Dispositifs dédiés de PEC des femmes victimes de violences »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29853" y="2499742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20797"/>
          </a:xfrm>
        </p:spPr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Grenelle contre les violences </a:t>
            </a:r>
            <a:r>
              <a:rPr lang="fr-FR" dirty="0" smtClean="0"/>
              <a:t>conjugales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312368"/>
          </a:xfrm>
        </p:spPr>
        <p:txBody>
          <a:bodyPr/>
          <a:lstStyle/>
          <a:p>
            <a:pPr marL="637200" lvl="1" indent="-285750" algn="just"/>
            <a:r>
              <a:rPr lang="fr-FR" sz="1400" dirty="0" smtClean="0"/>
              <a:t>Le Grenelle contre les violences conjugales s’est tenu de septembre à novembre 2019</a:t>
            </a:r>
          </a:p>
          <a:p>
            <a:pPr marL="637200" lvl="1" indent="-285750" algn="just"/>
            <a:r>
              <a:rPr lang="fr-FR" sz="1400" u="sng" dirty="0" smtClean="0"/>
              <a:t>Constat de départ </a:t>
            </a:r>
            <a:r>
              <a:rPr lang="fr-FR" sz="1400" dirty="0" smtClean="0"/>
              <a:t>: des </a:t>
            </a:r>
            <a:r>
              <a:rPr lang="fr-FR" sz="1400" b="1" dirty="0" smtClean="0"/>
              <a:t>initiatives de prise en charge disparates </a:t>
            </a:r>
          </a:p>
          <a:p>
            <a:pPr marL="637200" lvl="1" indent="-285750" algn="just"/>
            <a:r>
              <a:rPr lang="fr-FR" sz="1400" u="sng" dirty="0" smtClean="0"/>
              <a:t>Résultat </a:t>
            </a:r>
            <a:r>
              <a:rPr lang="fr-FR" sz="1400" dirty="0" smtClean="0"/>
              <a:t>: </a:t>
            </a:r>
            <a:r>
              <a:rPr lang="fr-FR" sz="1400" b="1" dirty="0" smtClean="0"/>
              <a:t>46 </a:t>
            </a:r>
            <a:r>
              <a:rPr lang="fr-FR" sz="1400" b="1" dirty="0"/>
              <a:t>mesures </a:t>
            </a:r>
            <a:r>
              <a:rPr lang="fr-FR" sz="1400" dirty="0" smtClean="0"/>
              <a:t>(3 catégories : prévention des violences, </a:t>
            </a:r>
            <a:r>
              <a:rPr lang="fr-FR" sz="1400" dirty="0"/>
              <a:t>la protection </a:t>
            </a:r>
            <a:r>
              <a:rPr lang="fr-FR" sz="1400" dirty="0" smtClean="0"/>
              <a:t>des victimes et </a:t>
            </a:r>
            <a:r>
              <a:rPr lang="fr-FR" sz="1400" dirty="0"/>
              <a:t>la </a:t>
            </a:r>
            <a:r>
              <a:rPr lang="fr-FR" sz="1400" dirty="0" smtClean="0"/>
              <a:t>punition des auteurs).</a:t>
            </a:r>
          </a:p>
          <a:p>
            <a:pPr marL="637200" lvl="1" indent="-285750" algn="just"/>
            <a:r>
              <a:rPr lang="fr-FR" sz="1400" dirty="0" smtClean="0"/>
              <a:t>L’agence </a:t>
            </a:r>
            <a:r>
              <a:rPr lang="fr-FR" sz="1400" dirty="0"/>
              <a:t>s’est engagée à l’amélioration de la prise en charge des femmes victimes de violences, en particulier en soutenant </a:t>
            </a:r>
            <a:r>
              <a:rPr lang="fr-FR" sz="1400" dirty="0" smtClean="0"/>
              <a:t>:</a:t>
            </a:r>
          </a:p>
          <a:p>
            <a:pPr marL="817200" lvl="2" indent="-285750" algn="just">
              <a:buFont typeface="Wingdings" panose="05000000000000000000" pitchFamily="2" charset="2"/>
              <a:buChar char="ü"/>
            </a:pPr>
            <a:r>
              <a:rPr lang="fr-FR" sz="1400" dirty="0" smtClean="0"/>
              <a:t>La </a:t>
            </a:r>
            <a:r>
              <a:rPr lang="fr-FR" sz="1400" b="1" dirty="0" smtClean="0"/>
              <a:t>généralisation de la possibilité de déposer plainte dans les hôpitaux</a:t>
            </a:r>
            <a:r>
              <a:rPr lang="fr-FR" sz="1400" dirty="0" smtClean="0"/>
              <a:t> (mesure 47) </a:t>
            </a:r>
          </a:p>
          <a:p>
            <a:pPr marL="817200" lvl="2" indent="-285750" algn="just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Le </a:t>
            </a:r>
            <a:r>
              <a:rPr lang="fr-FR" sz="1400" b="1" dirty="0">
                <a:solidFill>
                  <a:schemeClr val="tx2"/>
                </a:solidFill>
              </a:rPr>
              <a:t>déploiement national de dispositifs hospitaliers de prise en charge des femmes victimes de violences</a:t>
            </a:r>
            <a:r>
              <a:rPr lang="fr-FR" sz="1400" dirty="0">
                <a:solidFill>
                  <a:schemeClr val="tx2"/>
                </a:solidFill>
              </a:rPr>
              <a:t> (mesure 17)</a:t>
            </a:r>
          </a:p>
          <a:p>
            <a:pPr lvl="2" indent="0" algn="just">
              <a:buNone/>
            </a:pPr>
            <a:r>
              <a:rPr lang="fr-FR" sz="1400" dirty="0" smtClean="0"/>
              <a:t>	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421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43017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Les suites du Grenelle : l’AAP VFF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563638"/>
            <a:ext cx="8424334" cy="3456384"/>
          </a:xfrm>
        </p:spPr>
        <p:txBody>
          <a:bodyPr/>
          <a:lstStyle/>
          <a:p>
            <a:r>
              <a:rPr lang="fr-FR" b="1" u="sng" dirty="0" smtClean="0">
                <a:solidFill>
                  <a:schemeClr val="tx2"/>
                </a:solidFill>
              </a:rPr>
              <a:t>Un cahier des charges national de l’AAP « </a:t>
            </a:r>
            <a:r>
              <a:rPr lang="fr-FR" b="1" i="1" u="sng" dirty="0">
                <a:solidFill>
                  <a:schemeClr val="tx2"/>
                </a:solidFill>
              </a:rPr>
              <a:t>D</a:t>
            </a:r>
            <a:r>
              <a:rPr lang="fr-FR" b="1" i="1" u="sng" dirty="0" smtClean="0">
                <a:solidFill>
                  <a:schemeClr val="tx2"/>
                </a:solidFill>
              </a:rPr>
              <a:t>ispositifs dédiés à la prise en charge des femmes victimes de violences</a:t>
            </a:r>
            <a:r>
              <a:rPr lang="fr-FR" b="1" u="sng" dirty="0" smtClean="0">
                <a:solidFill>
                  <a:schemeClr val="tx2"/>
                </a:solidFill>
              </a:rPr>
              <a:t> » </a:t>
            </a:r>
          </a:p>
          <a:p>
            <a:pPr marL="637200" lvl="1" indent="-285750" algn="just"/>
            <a:r>
              <a:rPr lang="fr-FR" sz="1400" dirty="0" smtClean="0"/>
              <a:t>Objectif : Mise en place de </a:t>
            </a:r>
            <a:r>
              <a:rPr lang="fr-FR" sz="1400" b="1" dirty="0" smtClean="0"/>
              <a:t>dispositifs sanitaires dédiés</a:t>
            </a:r>
            <a:r>
              <a:rPr lang="fr-FR" sz="1400" dirty="0" smtClean="0"/>
              <a:t> sur l’ensemble du territoire</a:t>
            </a:r>
          </a:p>
          <a:p>
            <a:pPr marL="997200" lvl="3" indent="-285750" algn="just">
              <a:buFont typeface="Wingdings" panose="05000000000000000000" pitchFamily="2" charset="2"/>
              <a:buChar char="ü"/>
            </a:pPr>
            <a:r>
              <a:rPr lang="fr-FR" sz="1400" dirty="0" smtClean="0"/>
              <a:t>Complétant l’offre existante</a:t>
            </a:r>
          </a:p>
          <a:p>
            <a:pPr marL="997200" lvl="3" indent="-285750" algn="just">
              <a:buFont typeface="Wingdings" panose="05000000000000000000" pitchFamily="2" charset="2"/>
              <a:buChar char="ü"/>
            </a:pPr>
            <a:r>
              <a:rPr lang="fr-FR" sz="1400" dirty="0" smtClean="0"/>
              <a:t>Proposant un accompagnement médico-social et judiciaire adapté</a:t>
            </a:r>
          </a:p>
          <a:p>
            <a:pPr marL="637200" lvl="1" indent="-285750" algn="just"/>
            <a:r>
              <a:rPr lang="fr-FR" sz="1400" dirty="0" smtClean="0"/>
              <a:t>Conditions : des PEC somatiques/ PEC psychiques/ </a:t>
            </a:r>
            <a:r>
              <a:rPr lang="fr-FR" sz="1400" b="1" dirty="0" smtClean="0"/>
              <a:t>PEC en urgence</a:t>
            </a:r>
            <a:r>
              <a:rPr lang="fr-FR" sz="1400" dirty="0"/>
              <a:t> </a:t>
            </a:r>
            <a:r>
              <a:rPr lang="fr-FR" sz="1400" dirty="0" smtClean="0"/>
              <a:t>ainsi que des</a:t>
            </a:r>
            <a:r>
              <a:rPr lang="fr-FR" sz="1400" b="1" dirty="0" smtClean="0"/>
              <a:t> publics spécifiques.</a:t>
            </a:r>
            <a:endParaRPr lang="fr-FR" sz="1400" dirty="0" smtClean="0"/>
          </a:p>
          <a:p>
            <a:pPr marL="637200" lvl="1" indent="-285750" algn="just"/>
            <a:r>
              <a:rPr lang="fr-FR" sz="1400" dirty="0" smtClean="0"/>
              <a:t>Importance </a:t>
            </a:r>
            <a:r>
              <a:rPr lang="fr-FR" sz="1400" dirty="0"/>
              <a:t>du travail partenarial </a:t>
            </a:r>
            <a:r>
              <a:rPr lang="fr-FR" sz="1400" dirty="0" smtClean="0"/>
              <a:t>: police</a:t>
            </a:r>
            <a:r>
              <a:rPr lang="fr-FR" sz="1400" dirty="0"/>
              <a:t>/ justice, associations, autres </a:t>
            </a:r>
            <a:r>
              <a:rPr lang="fr-FR" sz="1400" dirty="0" smtClean="0"/>
              <a:t>ES</a:t>
            </a:r>
            <a:r>
              <a:rPr lang="fr-FR" sz="1400" dirty="0"/>
              <a:t> </a:t>
            </a:r>
            <a:r>
              <a:rPr lang="fr-FR" sz="1400" dirty="0" smtClean="0"/>
              <a:t>et professionnels du territoire + </a:t>
            </a:r>
            <a:r>
              <a:rPr lang="fr-FR" sz="1400" b="1" dirty="0" smtClean="0"/>
              <a:t>organisation de l’animation et du soutien des professionnels du territoire </a:t>
            </a:r>
            <a:r>
              <a:rPr lang="fr-FR" sz="1400" dirty="0" smtClean="0"/>
              <a:t>intervenant sur ce champs.</a:t>
            </a:r>
            <a:endParaRPr lang="fr-FR" sz="1400" dirty="0"/>
          </a:p>
          <a:p>
            <a:endParaRPr lang="fr-FR" sz="800" dirty="0" smtClean="0"/>
          </a:p>
          <a:p>
            <a:r>
              <a:rPr lang="fr-FR" dirty="0" smtClean="0"/>
              <a:t>&gt;&gt; Spécificité régional IDF : 1 dispositif par département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3" y="735710"/>
            <a:ext cx="9144793" cy="440779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057947" y="1995686"/>
            <a:ext cx="7258469" cy="15841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dirty="0"/>
              <a:t>2</a:t>
            </a:r>
            <a:r>
              <a:rPr lang="fr-FR" dirty="0" smtClean="0"/>
              <a:t>. Résultats : les </a:t>
            </a:r>
            <a:r>
              <a:rPr lang="fr-FR" dirty="0"/>
              <a:t>dispositifs franciliens retenus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29853" y="2499742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576" y="250115"/>
            <a:ext cx="4820480" cy="233403"/>
          </a:xfrm>
        </p:spPr>
        <p:txBody>
          <a:bodyPr/>
          <a:lstStyle/>
          <a:p>
            <a:pPr algn="ctr"/>
            <a:r>
              <a:rPr lang="fr-FR" sz="1400" i="1" u="sng" dirty="0">
                <a:solidFill>
                  <a:srgbClr val="002774"/>
                </a:solidFill>
              </a:rPr>
              <a:t>Projets sélectionnés </a:t>
            </a:r>
            <a:r>
              <a:rPr lang="fr-FR" sz="1400" i="1" u="sng" dirty="0" smtClean="0">
                <a:solidFill>
                  <a:srgbClr val="002774"/>
                </a:solidFill>
              </a:rPr>
              <a:t>lors </a:t>
            </a:r>
            <a:r>
              <a:rPr lang="fr-FR" sz="1400" i="1" u="sng" dirty="0">
                <a:solidFill>
                  <a:srgbClr val="002774"/>
                </a:solidFill>
              </a:rPr>
              <a:t>des 2 vagues de </a:t>
            </a:r>
            <a:r>
              <a:rPr lang="fr-FR" sz="1400" i="1" u="sng" dirty="0" smtClean="0">
                <a:solidFill>
                  <a:srgbClr val="002774"/>
                </a:solidFill>
              </a:rPr>
              <a:t>l’AAP VFF</a:t>
            </a:r>
            <a:endParaRPr lang="fr-FR" sz="1400" i="1" u="sng" dirty="0">
              <a:solidFill>
                <a:srgbClr val="002774"/>
              </a:solidFill>
            </a:endParaRPr>
          </a:p>
        </p:txBody>
      </p:sp>
      <p:pic>
        <p:nvPicPr>
          <p:cNvPr id="12" name="Ima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06460"/>
            <a:ext cx="5342890" cy="425704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771800" y="1779662"/>
            <a:ext cx="2020327" cy="215444"/>
          </a:xfrm>
          <a:prstGeom prst="rect">
            <a:avLst/>
          </a:prstGeom>
          <a:solidFill>
            <a:srgbClr val="DDEBF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Bichat, Hôtel-Dieu, La Pitié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2359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Dix dispositifs sélectionnés en IDF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491630"/>
            <a:ext cx="8207688" cy="2805135"/>
          </a:xfrm>
        </p:spPr>
        <p:txBody>
          <a:bodyPr/>
          <a:lstStyle/>
          <a:p>
            <a:r>
              <a:rPr lang="fr-FR" b="1" u="sng" dirty="0">
                <a:solidFill>
                  <a:schemeClr val="tx2"/>
                </a:solidFill>
              </a:rPr>
              <a:t>Principes de </a:t>
            </a:r>
            <a:r>
              <a:rPr lang="fr-FR" b="1" u="sng" dirty="0" smtClean="0">
                <a:solidFill>
                  <a:schemeClr val="tx2"/>
                </a:solidFill>
              </a:rPr>
              <a:t>financements IDF : un co-financement MIG/ FIR</a:t>
            </a:r>
          </a:p>
          <a:p>
            <a:endParaRPr lang="fr-FR" sz="1600" b="1" u="sng" dirty="0" smtClean="0">
              <a:solidFill>
                <a:schemeClr val="tx2"/>
              </a:solidFill>
            </a:endParaRPr>
          </a:p>
          <a:p>
            <a:r>
              <a:rPr lang="fr-FR" dirty="0" smtClean="0"/>
              <a:t>&gt;&gt; </a:t>
            </a:r>
            <a:r>
              <a:rPr lang="fr-FR" dirty="0"/>
              <a:t>E</a:t>
            </a:r>
            <a:r>
              <a:rPr lang="fr-FR" dirty="0" smtClean="0"/>
              <a:t>ngagement de l’ARS Île-de-France à compléter le financement MIG </a:t>
            </a:r>
            <a:r>
              <a:rPr lang="fr-FR" dirty="0"/>
              <a:t>par un financement </a:t>
            </a:r>
            <a:r>
              <a:rPr lang="fr-FR" dirty="0" smtClean="0"/>
              <a:t>FIR, permettant le financement de 10 dispositifs à hauteur de 160 000 €/ par dispositif.</a:t>
            </a:r>
            <a:endParaRPr lang="fr-FR" b="1" u="sng" dirty="0" smtClean="0">
              <a:solidFill>
                <a:schemeClr val="tx2"/>
              </a:solidFill>
            </a:endParaRPr>
          </a:p>
          <a:p>
            <a:pPr marL="637200" lvl="1" indent="-285750"/>
            <a:r>
              <a:rPr lang="fr-FR" sz="1400" dirty="0" smtClean="0"/>
              <a:t>Pour chaque dispositif, une combinaison entre le financement Mission d’Intérêt Général (MIG) et la subvention allouée sur le Fond d’Intervention Régional (FIR) : objectif à terme 50-50.</a:t>
            </a:r>
          </a:p>
          <a:p>
            <a:pPr marL="637200" lvl="1" indent="-285750"/>
            <a:r>
              <a:rPr lang="fr-FR" sz="1400" dirty="0" smtClean="0"/>
              <a:t>Contractualisation avec les ES retenus sous forme d’une convention cadre pluriannuelle (2022-2024).</a:t>
            </a:r>
          </a:p>
          <a:p>
            <a:pPr marL="637200" lvl="1" indent="-285750"/>
            <a:r>
              <a:rPr lang="fr-FR" sz="1400" dirty="0" smtClean="0"/>
              <a:t>Des financements conditionnés par la remise d’un rapport d’activité annuel répondant à une trame spécifique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637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Un suivi efficace des dispositifs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7746" y="1736705"/>
            <a:ext cx="5969103" cy="2880320"/>
          </a:xfrm>
        </p:spPr>
        <p:txBody>
          <a:bodyPr/>
          <a:lstStyle/>
          <a:p>
            <a:pPr marL="377825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Une collaboration entre l’ARS IDF, les 5 premiers dispositifs sélectionnées et l’agence conseil </a:t>
            </a:r>
            <a:r>
              <a:rPr lang="fr-FR" dirty="0" err="1" smtClean="0"/>
              <a:t>Efect</a:t>
            </a:r>
            <a:r>
              <a:rPr lang="fr-FR" dirty="0"/>
              <a:t> </a:t>
            </a:r>
            <a:endParaRPr lang="fr-FR" dirty="0" smtClean="0"/>
          </a:p>
          <a:p>
            <a:pPr marL="377825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8 ateliers/réunions </a:t>
            </a:r>
            <a:r>
              <a:rPr lang="fr-FR" dirty="0" err="1" smtClean="0"/>
              <a:t>organisé.e.s</a:t>
            </a:r>
            <a:r>
              <a:rPr lang="fr-FR" dirty="0" smtClean="0"/>
              <a:t> en 2021/2022</a:t>
            </a:r>
          </a:p>
          <a:p>
            <a:pPr marL="377825" indent="-285750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77825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Ce travail collaboratif a permis d’aboutir </a:t>
            </a:r>
            <a:r>
              <a:rPr lang="fr-FR" dirty="0"/>
              <a:t>à </a:t>
            </a:r>
            <a:r>
              <a:rPr lang="fr-FR" dirty="0" smtClean="0"/>
              <a:t>:</a:t>
            </a:r>
          </a:p>
          <a:p>
            <a:pPr marL="541338" lvl="1" indent="-182563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400" dirty="0" smtClean="0"/>
              <a:t>Une </a:t>
            </a:r>
            <a:r>
              <a:rPr lang="fr-FR" sz="1400" dirty="0"/>
              <a:t>liste d’indicateurs de suivi </a:t>
            </a:r>
            <a:r>
              <a:rPr lang="fr-FR" sz="1400" dirty="0" smtClean="0"/>
              <a:t>qui constitue la base d’une </a:t>
            </a:r>
            <a:r>
              <a:rPr lang="fr-FR" sz="1400" b="1" dirty="0" smtClean="0"/>
              <a:t>trame de rapport d’activité commune</a:t>
            </a:r>
            <a:endParaRPr lang="fr-FR" sz="1400" b="1" dirty="0"/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1400" dirty="0" smtClean="0"/>
              <a:t>Un </a:t>
            </a:r>
            <a:r>
              <a:rPr lang="fr-FR" sz="1400" b="1" dirty="0"/>
              <a:t>outil d’aide à la collecte de données </a:t>
            </a:r>
            <a:r>
              <a:rPr lang="fr-FR" sz="1400" dirty="0" smtClean="0"/>
              <a:t>récapitulant </a:t>
            </a:r>
            <a:r>
              <a:rPr lang="fr-FR" sz="1400" dirty="0"/>
              <a:t>les indicateurs de suivi </a:t>
            </a:r>
            <a:r>
              <a:rPr lang="fr-FR" sz="1400" dirty="0" smtClean="0"/>
              <a:t>et leurs </a:t>
            </a:r>
            <a:r>
              <a:rPr lang="fr-FR" sz="1400" dirty="0"/>
              <a:t>modalités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fr-FR" sz="1400" dirty="0" smtClean="0"/>
              <a:t>Un </a:t>
            </a:r>
            <a:r>
              <a:rPr lang="fr-FR" sz="1400" b="1" dirty="0"/>
              <a:t>outil d’aide au suivi de la fonction </a:t>
            </a:r>
            <a:r>
              <a:rPr lang="fr-FR" sz="1400" b="1" dirty="0" smtClean="0"/>
              <a:t>d’appui</a:t>
            </a:r>
            <a:endParaRPr lang="fr-FR" i="1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dirty="0"/>
              <a:t> </a:t>
            </a: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68782" y="195486"/>
            <a:ext cx="5879931" cy="360000"/>
          </a:xfrm>
        </p:spPr>
        <p:txBody>
          <a:bodyPr/>
          <a:lstStyle/>
          <a:p>
            <a:r>
              <a:rPr lang="fr-FR" dirty="0" smtClean="0"/>
              <a:t>Direction de la Santé </a:t>
            </a:r>
            <a:r>
              <a:rPr lang="fr-FR" dirty="0"/>
              <a:t>P</a:t>
            </a:r>
            <a:r>
              <a:rPr lang="fr-FR" dirty="0" smtClean="0"/>
              <a:t>ublique – Département PSFE</a:t>
            </a:r>
            <a:endParaRPr lang="fr-FR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414552"/>
              </p:ext>
            </p:extLst>
          </p:nvPr>
        </p:nvGraphicFramePr>
        <p:xfrm>
          <a:off x="6444208" y="682800"/>
          <a:ext cx="2020676" cy="2889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Document" r:id="rId4" imgW="6448014" imgH="9235026" progId="Word.Document.12">
                  <p:embed/>
                </p:oleObj>
              </mc:Choice>
              <mc:Fallback>
                <p:oleObj name="Document" r:id="rId4" imgW="6448014" imgH="9235026" progId="Word.Document.12">
                  <p:embed/>
                  <p:pic>
                    <p:nvPicPr>
                      <p:cNvPr id="2" name="Obje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4208" y="682800"/>
                        <a:ext cx="2020676" cy="2889906"/>
                      </a:xfrm>
                      <a:prstGeom prst="rect">
                        <a:avLst/>
                      </a:prstGeom>
                      <a:ln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6514" y="2250313"/>
            <a:ext cx="1863755" cy="24973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21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ARS_HAUTS DE FRANC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TEMPLATE_ARS_IDF 16-9</Template>
  <TotalTime>2561</TotalTime>
  <Words>759</Words>
  <Application>Microsoft Office PowerPoint</Application>
  <PresentationFormat>Affichage à l'écran (16:9)</PresentationFormat>
  <Paragraphs>99</Paragraphs>
  <Slides>11</Slides>
  <Notes>11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TEMPLATE_ARS_HAUTS DE FRANCE 16-9</vt:lpstr>
      <vt:lpstr>Document</vt:lpstr>
      <vt:lpstr>Présentation PowerPoint</vt:lpstr>
      <vt:lpstr>Sommaire</vt:lpstr>
      <vt:lpstr> Contexte d’émergence de l’ AAP « Dispositifs dédiés de PEC des femmes victimes de violences »</vt:lpstr>
      <vt:lpstr>Le Grenelle contre les violences conjugales</vt:lpstr>
      <vt:lpstr>Les suites du Grenelle : l’AAP VFF</vt:lpstr>
      <vt:lpstr>2. Résultats : les dispositifs franciliens retenus</vt:lpstr>
      <vt:lpstr>Présentation PowerPoint</vt:lpstr>
      <vt:lpstr>Dix dispositifs sélectionnés en IDF</vt:lpstr>
      <vt:lpstr>Un suivi efficace des dispositifs</vt:lpstr>
      <vt:lpstr> Perspectives</vt:lpstr>
      <vt:lpstr>Poursuite de la démarche collaborative</vt:lpstr>
    </vt:vector>
  </TitlesOfParts>
  <Manager>Client</Manager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FARTHOUAT, Isabelle</dc:creator>
  <cp:lastModifiedBy>TSOPGNI, Violinne</cp:lastModifiedBy>
  <cp:revision>122</cp:revision>
  <cp:lastPrinted>2022-11-22T15:00:51Z</cp:lastPrinted>
  <dcterms:created xsi:type="dcterms:W3CDTF">2020-05-28T12:56:37Z</dcterms:created>
  <dcterms:modified xsi:type="dcterms:W3CDTF">2022-11-24T06:31:04Z</dcterms:modified>
</cp:coreProperties>
</file>