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3" r:id="rId1"/>
  </p:sldMasterIdLst>
  <p:notesMasterIdLst>
    <p:notesMasterId r:id="rId13"/>
  </p:notesMasterIdLst>
  <p:handoutMasterIdLst>
    <p:handoutMasterId r:id="rId14"/>
  </p:handoutMasterIdLst>
  <p:sldIdLst>
    <p:sldId id="326" r:id="rId2"/>
    <p:sldId id="331" r:id="rId3"/>
    <p:sldId id="328" r:id="rId4"/>
    <p:sldId id="353" r:id="rId5"/>
    <p:sldId id="330" r:id="rId6"/>
    <p:sldId id="354" r:id="rId7"/>
    <p:sldId id="339" r:id="rId8"/>
    <p:sldId id="358" r:id="rId9"/>
    <p:sldId id="346" r:id="rId10"/>
    <p:sldId id="342" r:id="rId11"/>
    <p:sldId id="355" r:id="rId12"/>
  </p:sldIdLst>
  <p:sldSz cx="9144000" cy="5143500" type="screen16x9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191">
          <p15:clr>
            <a:srgbClr val="A4A3A4"/>
          </p15:clr>
        </p15:guide>
        <p15:guide id="3" orient="horz" pos="854">
          <p15:clr>
            <a:srgbClr val="A4A3A4"/>
          </p15:clr>
        </p15:guide>
        <p15:guide id="4" orient="horz" pos="821">
          <p15:clr>
            <a:srgbClr val="A4A3A4"/>
          </p15:clr>
        </p15:guide>
        <p15:guide id="5" orient="horz" pos="3049">
          <p15:clr>
            <a:srgbClr val="A4A3A4"/>
          </p15:clr>
        </p15:guide>
        <p15:guide id="6" orient="horz" pos="3151">
          <p15:clr>
            <a:srgbClr val="A4A3A4"/>
          </p15:clr>
        </p15:guide>
        <p15:guide id="7" pos="2880">
          <p15:clr>
            <a:srgbClr val="A4A3A4"/>
          </p15:clr>
        </p15:guide>
        <p15:guide id="8" pos="476">
          <p15:clr>
            <a:srgbClr val="A4A3A4"/>
          </p15:clr>
        </p15:guide>
        <p15:guide id="9" pos="5193">
          <p15:clr>
            <a:srgbClr val="A4A3A4"/>
          </p15:clr>
        </p15:guide>
        <p15:guide id="10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SOPGNI, Violinne" initials="TV" lastIdx="1" clrIdx="0">
    <p:extLst>
      <p:ext uri="{19B8F6BF-5375-455C-9EA6-DF929625EA0E}">
        <p15:presenceInfo xmlns:p15="http://schemas.microsoft.com/office/powerpoint/2012/main" userId="S-1-5-21-448539723-1644491937-682003330-5961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EBF7"/>
    <a:srgbClr val="0027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howGuides="1">
      <p:cViewPr varScale="1">
        <p:scale>
          <a:sx n="87" d="100"/>
          <a:sy n="87" d="100"/>
        </p:scale>
        <p:origin x="596" y="52"/>
      </p:cViewPr>
      <p:guideLst>
        <p:guide orient="horz" pos="1620"/>
        <p:guide orient="horz" pos="191"/>
        <p:guide orient="horz" pos="854"/>
        <p:guide orient="horz" pos="821"/>
        <p:guide orient="horz" pos="3049"/>
        <p:guide orient="horz" pos="3151"/>
        <p:guide pos="2880"/>
        <p:guide pos="476"/>
        <p:guide pos="51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4022" y="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D37A4B-A15C-40F2-A559-56F081274E2D}" type="datetimeFigureOut">
              <a:rPr lang="fr-FR" smtClean="0"/>
              <a:t>24/11/2022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018E6-D3E9-4D40-BD28-B995F41E18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75111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24/11/2022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574259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467639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14399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12378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942808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926671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373509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765229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23161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470804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9141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/ sous-titre /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A4F0766-6309-644C-9BCE-2E607A270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e la date 3">
            <a:extLst>
              <a:ext uri="{FF2B5EF4-FFF2-40B4-BE49-F238E27FC236}">
                <a16:creationId xmlns:a16="http://schemas.microsoft.com/office/drawing/2014/main" id="{E9918C01-3017-D749-B811-9FCBA8038409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6A4A60EE-9D13-3442-9796-E718C6343EC1}" type="datetime1">
              <a:rPr lang="fr-FR" cap="all" smtClean="0"/>
              <a:pPr/>
              <a:t>24/11/2022</a:t>
            </a:fld>
            <a:endParaRPr lang="fr-FR" cap="all" dirty="0"/>
          </a:p>
        </p:txBody>
      </p:sp>
      <p:sp>
        <p:nvSpPr>
          <p:cNvPr id="16" name="Espace réservé du texte 7">
            <a:extLst>
              <a:ext uri="{FF2B5EF4-FFF2-40B4-BE49-F238E27FC236}">
                <a16:creationId xmlns:a16="http://schemas.microsoft.com/office/drawing/2014/main" id="{EB9C9A62-C54B-3841-9346-5A54D371580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9525" indent="85725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8B219A12-DAFE-504E-9ED9-CFD78BD6A7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99BFD6E0-B235-DA4F-9D70-E9444B53C4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8" name="Espace réservé du texte 11">
            <a:extLst>
              <a:ext uri="{FF2B5EF4-FFF2-40B4-BE49-F238E27FC236}">
                <a16:creationId xmlns:a16="http://schemas.microsoft.com/office/drawing/2014/main" id="{0AF74C14-DE22-FE4D-B865-03FBE975D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850" y="1707654"/>
            <a:ext cx="8424334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724193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528" y="1563638"/>
            <a:ext cx="2520000" cy="288032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1563638"/>
            <a:ext cx="2520000" cy="2860762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1563638"/>
            <a:ext cx="2520000" cy="2860762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251C71F6-E0A6-1740-B64F-38F332886BAF}" type="datetime1">
              <a:rPr lang="fr-FR" cap="all" smtClean="0"/>
              <a:pPr/>
              <a:t>24/11/2022</a:t>
            </a:fld>
            <a:endParaRPr lang="fr-FR" cap="all" dirty="0"/>
          </a:p>
        </p:txBody>
      </p:sp>
      <p:sp>
        <p:nvSpPr>
          <p:cNvPr id="25" name="Titre 18">
            <a:extLst>
              <a:ext uri="{FF2B5EF4-FFF2-40B4-BE49-F238E27FC236}">
                <a16:creationId xmlns:a16="http://schemas.microsoft.com/office/drawing/2014/main" id="{8909A550-9D66-7141-BF64-73CAD20968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Sommaire</a:t>
            </a:r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</p:spTree>
    <p:extLst>
      <p:ext uri="{BB962C8B-B14F-4D97-AF65-F5344CB8AC3E}">
        <p14:creationId xmlns:p14="http://schemas.microsoft.com/office/powerpoint/2010/main" val="2888137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onnes de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5E6183FC-BA60-7C49-ABF3-B50982741576}" type="datetime1">
              <a:rPr lang="fr-FR" cap="all" smtClean="0"/>
              <a:pPr/>
              <a:t>24/11/2022</a:t>
            </a:fld>
            <a:endParaRPr lang="fr-FR" cap="all" dirty="0"/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D4959A1A-C7DE-6748-A32B-7732F0ACFCF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2" name="Titre 18">
            <a:extLst>
              <a:ext uri="{FF2B5EF4-FFF2-40B4-BE49-F238E27FC236}">
                <a16:creationId xmlns:a16="http://schemas.microsoft.com/office/drawing/2014/main" id="{5919F96B-C5FF-5146-9075-19E07CEBB7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AC8956DD-B832-6147-8A66-A70995085B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323528" y="1707654"/>
            <a:ext cx="2556471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>
            <a:extLst>
              <a:ext uri="{FF2B5EF4-FFF2-40B4-BE49-F238E27FC236}">
                <a16:creationId xmlns:a16="http://schemas.microsoft.com/office/drawing/2014/main" id="{DF66E72C-274C-AC4E-B20B-393EBD9A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75856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5" name="Espace réservé du texte 11">
            <a:extLst>
              <a:ext uri="{FF2B5EF4-FFF2-40B4-BE49-F238E27FC236}">
                <a16:creationId xmlns:a16="http://schemas.microsoft.com/office/drawing/2014/main" id="{10D42E91-F78E-1D46-9374-4446D0F579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6228184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691346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, sous-titre, textes 3 et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528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0597CDB5-73DC-8641-8CC1-FAD9379FD627}" type="datetime1">
              <a:rPr lang="fr-FR" cap="all" smtClean="0"/>
              <a:pPr/>
              <a:t>24/11/2022</a:t>
            </a:fld>
            <a:endParaRPr lang="fr-FR" cap="all" dirty="0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7004A35F-FCE5-0248-9AD4-C4E7502EF16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1840" y="1707654"/>
            <a:ext cx="5616624" cy="2880320"/>
          </a:xfr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7185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, sous-titre, textes 3, et graphiqu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228184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8E1290DD-BE4D-794B-919C-D565D1B9C67D}" type="datetime1">
              <a:rPr lang="fr-FR" cap="all" smtClean="0"/>
              <a:pPr/>
              <a:t>24/11/2022</a:t>
            </a:fld>
            <a:endParaRPr lang="fr-FR" cap="all" dirty="0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3" name="Espace réservé du graphique 2">
            <a:extLst>
              <a:ext uri="{FF2B5EF4-FFF2-40B4-BE49-F238E27FC236}">
                <a16:creationId xmlns:a16="http://schemas.microsoft.com/office/drawing/2014/main" id="{66D3B633-BB7B-4941-BF9B-161C5342E3AA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323528" y="1707654"/>
            <a:ext cx="5761038" cy="2879725"/>
          </a:xfrm>
        </p:spPr>
        <p:txBody>
          <a:bodyPr/>
          <a:lstStyle/>
          <a:p>
            <a:r>
              <a:rPr lang="fr-FR" smtClean="0"/>
              <a:t>Cliquez sur l'icône pour ajouter un graphique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4116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829DF172-12F0-D244-8F51-E16DC05073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52000" y="252000"/>
            <a:ext cx="1440000" cy="1440000"/>
          </a:xfrm>
          <a:prstGeom prst="rect">
            <a:avLst/>
          </a:prstGeom>
        </p:spPr>
      </p:pic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0" y="2139702"/>
            <a:ext cx="8424000" cy="2293224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/>
            </a:lvl1pPr>
            <a:lvl2pPr marL="92075" indent="0">
              <a:spcBef>
                <a:spcPts val="500"/>
              </a:spcBef>
              <a:spcAft>
                <a:spcPts val="0"/>
              </a:spcAft>
              <a:buNone/>
              <a:tabLst/>
              <a:defRPr sz="18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>
            <a:cxnSpLocks/>
          </p:cNvCxnSpPr>
          <p:nvPr/>
        </p:nvCxnSpPr>
        <p:spPr bwMode="gray">
          <a:xfrm>
            <a:off x="323850" y="4784400"/>
            <a:ext cx="8424614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e la date 3">
            <a:extLst>
              <a:ext uri="{FF2B5EF4-FFF2-40B4-BE49-F238E27FC236}">
                <a16:creationId xmlns:a16="http://schemas.microsoft.com/office/drawing/2014/main" id="{C192E6B1-2CEB-FB47-B10B-D25D43DF8D96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D7698221-35EF-134F-B87A-568DECC70F29}" type="datetime1">
              <a:rPr lang="fr-FR" cap="all" smtClean="0"/>
              <a:pPr/>
              <a:t>24/11/2022</a:t>
            </a:fld>
            <a:endParaRPr lang="fr-FR" cap="all" dirty="0"/>
          </a:p>
        </p:txBody>
      </p:sp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0593ECE3-ACEF-7441-BABB-08F519CCE7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6" name="Espace réservé du pied de page 4">
            <a:extLst>
              <a:ext uri="{FF2B5EF4-FFF2-40B4-BE49-F238E27FC236}">
                <a16:creationId xmlns:a16="http://schemas.microsoft.com/office/drawing/2014/main" id="{4D728EC0-9FC5-AB4E-B907-86A468EF1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4067944" y="195486"/>
            <a:ext cx="4680769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0B5534E2-19C3-C848-AD92-C2BA62CED42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057385" y="347482"/>
            <a:ext cx="2010556" cy="1154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81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 rot="10800000">
            <a:off x="0" y="738000"/>
            <a:ext cx="9144000" cy="4443958"/>
          </a:xfrm>
          <a:prstGeom prst="round1Rect">
            <a:avLst/>
          </a:prstGeom>
          <a:solidFill>
            <a:schemeClr val="tx2"/>
          </a:solidFill>
        </p:spPr>
        <p:txBody>
          <a:bodyPr tIns="1080000" anchor="ctr" anchorCtr="0"/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02A90153-98CB-E943-A611-AD9242F15601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64285" y="4797631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bg1"/>
                </a:solidFill>
              </a:defRPr>
            </a:lvl1pPr>
          </a:lstStyle>
          <a:p>
            <a:fld id="{5F7325A3-5315-1B4B-A0D9-112471EB5837}" type="datetime1">
              <a:rPr lang="fr-FR" cap="all" smtClean="0"/>
              <a:pPr/>
              <a:t>24/11/2022</a:t>
            </a:fld>
            <a:endParaRPr lang="fr-FR" cap="all" dirty="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738000"/>
            <a:ext cx="8424000" cy="40464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bg1"/>
            </a:solidFill>
          </a:ln>
        </p:spPr>
        <p:txBody>
          <a:bodyPr lIns="0" bIns="360000" anchor="ctr" anchorCtr="0"/>
          <a:lstStyle>
            <a:lvl1pPr marL="396000" indent="-396000">
              <a:buFont typeface="+mj-lt"/>
              <a:buAutoNum type="arabicPeriod"/>
              <a:defRPr sz="325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BE3965BE-3A81-1248-821F-39E8294A18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bg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</p:spTree>
    <p:extLst>
      <p:ext uri="{BB962C8B-B14F-4D97-AF65-F5344CB8AC3E}">
        <p14:creationId xmlns:p14="http://schemas.microsoft.com/office/powerpoint/2010/main" val="1076546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4EA19884-7A29-DC4E-9311-A62E54788E52}" type="datetime1">
              <a:rPr lang="fr-FR" smtClean="0"/>
              <a:t>24/11/2022</a:t>
            </a:fld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753DF2B5-DDEC-9F4F-AC71-1D361A99EA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6228184" y="537849"/>
            <a:ext cx="2195813" cy="1261109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AA456506-B875-0447-AE4C-DB900904651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540000" y="360000"/>
            <a:ext cx="2700000" cy="27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407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ème de 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4EA19884-7A29-DC4E-9311-A62E54788E52}" type="datetime1">
              <a:rPr lang="fr-FR" smtClean="0"/>
              <a:t>24/11/2022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720000" y="4371949"/>
            <a:ext cx="3240000" cy="447947"/>
          </a:xfrm>
        </p:spPr>
        <p:txBody>
          <a:bodyPr anchor="ctr" anchorCtr="0"/>
          <a:lstStyle>
            <a:lvl1pPr algn="l">
              <a:defRPr sz="1150"/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753DF2B5-DDEC-9F4F-AC71-1D361A99EA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6228184" y="537849"/>
            <a:ext cx="2195813" cy="1261109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AA456506-B875-0447-AE4C-DB900904651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540000" y="360000"/>
            <a:ext cx="2700000" cy="27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831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23850" y="1707654"/>
            <a:ext cx="8424863" cy="29523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>
            <a:cxnSpLocks/>
          </p:cNvCxnSpPr>
          <p:nvPr/>
        </p:nvCxnSpPr>
        <p:spPr bwMode="gray">
          <a:xfrm>
            <a:off x="323850" y="4784400"/>
            <a:ext cx="8424614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u titre 11">
            <a:extLst>
              <a:ext uri="{FF2B5EF4-FFF2-40B4-BE49-F238E27FC236}">
                <a16:creationId xmlns:a16="http://schemas.microsoft.com/office/drawing/2014/main" id="{59FB2B3E-557E-DB42-9DB7-D6A72FD3A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682801"/>
            <a:ext cx="8424863" cy="539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Titre 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8170561-5F7A-B046-81BE-E60E60355D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15703" y="478350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B858D49A-5A7A-574D-A0ED-52B5C1EFA876}" type="datetime1">
              <a:rPr lang="fr-FR" cap="all" smtClean="0"/>
              <a:pPr/>
              <a:t>24/11/2022</a:t>
            </a:fld>
            <a:endParaRPr lang="fr-FR" cap="all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E071FEB6-0E77-DD46-9DA0-C52EF51FC7F3}"/>
              </a:ext>
            </a:extLst>
          </p:cNvPr>
          <p:cNvCxnSpPr/>
          <p:nvPr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 13">
            <a:extLst>
              <a:ext uri="{FF2B5EF4-FFF2-40B4-BE49-F238E27FC236}">
                <a16:creationId xmlns:a16="http://schemas.microsoft.com/office/drawing/2014/main" id="{5C7551C4-641A-D343-AA7E-79AE4711BFA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172877" y="185732"/>
            <a:ext cx="606854" cy="348531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4921EE98-A0EA-AE49-A902-478042AA6CF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88000" y="108000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92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</p:sldLayoutIdLst>
  <p:hf hdr="0"/>
  <p:txStyles>
    <p:titleStyle>
      <a:lvl1pPr marL="14288" indent="0" algn="l" defTabSz="914400" rtl="0" eaLnBrk="1" latinLnBrk="0" hangingPunct="1">
        <a:lnSpc>
          <a:spcPct val="90000"/>
        </a:lnSpc>
        <a:spcBef>
          <a:spcPct val="0"/>
        </a:spcBef>
        <a:buNone/>
        <a:tabLst/>
        <a:defRPr sz="25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2075" indent="0" algn="l" defTabSz="914400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tabLst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51450" indent="-17145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3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1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927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indent="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0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23D62-17A8-6547-AF6B-323A348324DB}" type="datetime1">
              <a:rPr lang="fr-FR" smtClean="0"/>
              <a:t>24/11/2022</a:t>
            </a:fld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40CD-8AED-46FF-A9A2-77308F3F39AE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Espace réservé du pied de page 4"/>
          <p:cNvSpPr txBox="1">
            <a:spLocks/>
          </p:cNvSpPr>
          <p:nvPr/>
        </p:nvSpPr>
        <p:spPr bwMode="gray">
          <a:xfrm>
            <a:off x="1115616" y="4443958"/>
            <a:ext cx="7704496" cy="447947"/>
          </a:xfrm>
          <a:prstGeom prst="rect">
            <a:avLst/>
          </a:prstGeom>
        </p:spPr>
        <p:txBody>
          <a:bodyPr anchor="ctr" anchorCtr="0"/>
          <a:lstStyle>
            <a:defPPr>
              <a:defRPr lang="fr-FR"/>
            </a:defPPr>
            <a:lvl1pPr marL="0" algn="l" defTabSz="914400" rtl="0" eaLnBrk="1" latinLnBrk="0" hangingPunct="1">
              <a:defRPr sz="1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i="1" dirty="0" smtClean="0"/>
              <a:t>Direction de la Santé Publique - Département Périnatalité Santé des Femmes et des Enfants - Violinne </a:t>
            </a:r>
            <a:r>
              <a:rPr lang="fr-FR" i="1" dirty="0" err="1" smtClean="0"/>
              <a:t>Tsopgni</a:t>
            </a:r>
            <a:endParaRPr lang="fr-FR" i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2123728" y="2787774"/>
            <a:ext cx="6408712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000" b="1" dirty="0"/>
              <a:t>Dispositifs hospitaliers </a:t>
            </a:r>
            <a:r>
              <a:rPr lang="fr-FR" sz="2000" b="1" dirty="0" smtClean="0"/>
              <a:t>franciliens dédiés </a:t>
            </a:r>
            <a:r>
              <a:rPr lang="fr-FR" sz="2000" b="1" dirty="0"/>
              <a:t>à </a:t>
            </a:r>
            <a:r>
              <a:rPr lang="fr-FR" sz="2000" b="1" dirty="0" smtClean="0"/>
              <a:t>la </a:t>
            </a:r>
            <a:r>
              <a:rPr lang="fr-FR" sz="2000" b="1" dirty="0"/>
              <a:t>prise en charge des femmes victimes de </a:t>
            </a:r>
            <a:r>
              <a:rPr lang="fr-FR" sz="2000" b="1" dirty="0" smtClean="0"/>
              <a:t>violences </a:t>
            </a:r>
          </a:p>
          <a:p>
            <a:pPr algn="r"/>
            <a:r>
              <a:rPr lang="fr-FR" sz="1500" i="1" dirty="0" smtClean="0"/>
              <a:t>Objectifs </a:t>
            </a:r>
            <a:r>
              <a:rPr lang="fr-FR" sz="1500" i="1" dirty="0"/>
              <a:t>et résultats de l’appel à projet régional </a:t>
            </a:r>
            <a:endParaRPr lang="fr-FR" sz="1500" i="1" dirty="0" smtClean="0"/>
          </a:p>
          <a:p>
            <a:pPr algn="r"/>
            <a:endParaRPr lang="fr-FR" sz="1500" dirty="0" smtClean="0"/>
          </a:p>
          <a:p>
            <a:pPr algn="r"/>
            <a:r>
              <a:rPr lang="fr-FR" sz="1500" dirty="0" smtClean="0"/>
              <a:t>24 novembre 2022</a:t>
            </a:r>
            <a:endParaRPr lang="fr-FR" sz="1500" dirty="0"/>
          </a:p>
        </p:txBody>
      </p:sp>
    </p:spTree>
    <p:extLst>
      <p:ext uri="{BB962C8B-B14F-4D97-AF65-F5344CB8AC3E}">
        <p14:creationId xmlns:p14="http://schemas.microsoft.com/office/powerpoint/2010/main" val="62429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space réservé pour une image  1"/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t="24" b="24"/>
          <a:stretch>
            <a:fillRect/>
          </a:stretch>
        </p:blipFill>
        <p:spPr>
          <a:xfrm>
            <a:off x="0" y="738188"/>
            <a:ext cx="9144000" cy="4405312"/>
          </a:xfrm>
          <a:prstGeom prst="rect">
            <a:avLst/>
          </a:prstGeom>
        </p:spPr>
      </p:pic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052513" indent="-514350">
              <a:buFont typeface="+mj-lt"/>
              <a:buAutoNum type="arabicPeriod" startAt="3"/>
            </a:pPr>
            <a:r>
              <a:rPr lang="fr-FR" dirty="0" smtClean="0"/>
              <a:t> Perspectives</a:t>
            </a:r>
            <a:endParaRPr lang="fr-FR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8" name="Ellipse 7"/>
          <p:cNvSpPr/>
          <p:nvPr/>
        </p:nvSpPr>
        <p:spPr>
          <a:xfrm>
            <a:off x="529853" y="2499742"/>
            <a:ext cx="252000" cy="25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2868782" y="195486"/>
            <a:ext cx="5879931" cy="360000"/>
          </a:xfrm>
        </p:spPr>
        <p:txBody>
          <a:bodyPr/>
          <a:lstStyle/>
          <a:p>
            <a:r>
              <a:rPr lang="fr-FR" dirty="0" smtClean="0"/>
              <a:t>Direction de la Santé </a:t>
            </a:r>
            <a:r>
              <a:rPr lang="fr-FR" dirty="0"/>
              <a:t>P</a:t>
            </a:r>
            <a:r>
              <a:rPr lang="fr-FR" dirty="0" smtClean="0"/>
              <a:t>ublique – Département PSFE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466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851970"/>
            <a:ext cx="8424863" cy="539991"/>
          </a:xfrm>
        </p:spPr>
        <p:txBody>
          <a:bodyPr>
            <a:normAutofit/>
          </a:bodyPr>
          <a:lstStyle/>
          <a:p>
            <a:r>
              <a:rPr lang="da-DK" dirty="0" smtClean="0"/>
              <a:t>Poursuite de la démarche collaborative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Direction de la Santé </a:t>
            </a:r>
            <a:r>
              <a:rPr lang="fr-FR" dirty="0"/>
              <a:t>P</a:t>
            </a:r>
            <a:r>
              <a:rPr lang="fr-FR" dirty="0" smtClean="0"/>
              <a:t>ublique – Département PSFE</a:t>
            </a:r>
            <a:endParaRPr lang="fr-FR" dirty="0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27883A4E-11C3-A343-86BD-29780D88B23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5574" y="1563639"/>
            <a:ext cx="8424334" cy="1152128"/>
          </a:xfrm>
        </p:spPr>
        <p:txBody>
          <a:bodyPr/>
          <a:lstStyle/>
          <a:p>
            <a:r>
              <a:rPr lang="fr-FR" dirty="0" smtClean="0"/>
              <a:t>A cette fin l’ARS IDF met en place et anime des temps d’échanges entre dispositifs:</a:t>
            </a:r>
          </a:p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dirty="0" smtClean="0"/>
              <a:t>Le 1er temps d’échanges réunissant l’ensemble des 10 dispositifs s’est tenu le 24 septembre 2022.</a:t>
            </a:r>
          </a:p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dirty="0" smtClean="0"/>
              <a:t>Cela a permis : un éclairage des dispositifs plus anciens vers les nouveaux dispositifs + mise en lumière de difficultés communes sur lesquels l’agence va pouvoir accompagner les dispositifs.</a:t>
            </a:r>
            <a:endParaRPr lang="fr-FR" dirty="0"/>
          </a:p>
        </p:txBody>
      </p:sp>
      <p:sp>
        <p:nvSpPr>
          <p:cNvPr id="7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 txBox="1">
            <a:spLocks/>
          </p:cNvSpPr>
          <p:nvPr/>
        </p:nvSpPr>
        <p:spPr>
          <a:xfrm>
            <a:off x="323850" y="2859782"/>
            <a:ext cx="8424863" cy="539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4288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tabLst/>
              <a:defRPr sz="25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Objectifs à moyens et longs termes</a:t>
            </a:r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251520" y="3399773"/>
            <a:ext cx="8406585" cy="1177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77825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fr-FR" sz="1400" dirty="0"/>
              <a:t>Le recueil des indicateurs de </a:t>
            </a:r>
            <a:r>
              <a:rPr lang="fr-FR" sz="1400" dirty="0" smtClean="0"/>
              <a:t>suivi</a:t>
            </a:r>
          </a:p>
          <a:p>
            <a:pPr marL="377825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fr-FR" sz="1400" dirty="0" smtClean="0"/>
              <a:t>La </a:t>
            </a:r>
            <a:r>
              <a:rPr lang="fr-FR" sz="1400" dirty="0"/>
              <a:t>pérennisation et/ ou le renforcement des </a:t>
            </a:r>
            <a:r>
              <a:rPr lang="fr-FR" sz="1400" dirty="0" smtClean="0"/>
              <a:t>partenariats</a:t>
            </a:r>
          </a:p>
          <a:p>
            <a:pPr marL="377825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fr-FR" sz="1400" dirty="0" smtClean="0"/>
              <a:t>L’implantation </a:t>
            </a:r>
            <a:r>
              <a:rPr lang="fr-FR" sz="1400" dirty="0"/>
              <a:t>territoriale des dispositifs, avec une montée en charge progressive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241000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FF5838E-2EB6-D842-9098-9F664E4D4E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6841" y="1380521"/>
            <a:ext cx="6696744" cy="3207453"/>
          </a:xfrm>
        </p:spPr>
        <p:txBody>
          <a:bodyPr/>
          <a:lstStyle/>
          <a:p>
            <a:pPr lvl="0">
              <a:spcAft>
                <a:spcPts val="0"/>
              </a:spcAft>
            </a:pPr>
            <a:r>
              <a:rPr lang="fr-FR" dirty="0" smtClean="0"/>
              <a:t> Contexte d’</a:t>
            </a:r>
            <a:r>
              <a:rPr lang="fr-FR" dirty="0"/>
              <a:t>é</a:t>
            </a:r>
            <a:r>
              <a:rPr lang="fr-FR" dirty="0" smtClean="0"/>
              <a:t>mergence </a:t>
            </a:r>
            <a:r>
              <a:rPr lang="fr-FR" dirty="0"/>
              <a:t>de l’AAP « </a:t>
            </a:r>
            <a:r>
              <a:rPr lang="fr-FR" dirty="0" smtClean="0"/>
              <a:t>Dispositifs dédiés </a:t>
            </a:r>
            <a:r>
              <a:rPr lang="fr-FR" dirty="0"/>
              <a:t>de PEC des femmes victimes de violences »</a:t>
            </a:r>
            <a:endParaRPr lang="fr-FR" sz="700" dirty="0" smtClean="0">
              <a:solidFill>
                <a:schemeClr val="bg1"/>
              </a:solidFill>
            </a:endParaRPr>
          </a:p>
          <a:p>
            <a:pPr marL="465750" lvl="1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dirty="0" smtClean="0"/>
              <a:t>Le Grenelle contre les violences conjugales</a:t>
            </a:r>
          </a:p>
          <a:p>
            <a:pPr marL="465750" lvl="1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dirty="0" smtClean="0"/>
              <a:t>Les suites du Grenelle : l’AAP VFF</a:t>
            </a:r>
          </a:p>
          <a:p>
            <a:pPr marL="180000" lvl="1" indent="0">
              <a:spcAft>
                <a:spcPts val="0"/>
              </a:spcAft>
              <a:buNone/>
            </a:pPr>
            <a:endParaRPr lang="fr-FR" dirty="0" smtClean="0"/>
          </a:p>
          <a:p>
            <a:pPr lvl="0"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fr-FR" dirty="0"/>
              <a:t> </a:t>
            </a:r>
            <a:r>
              <a:rPr lang="fr-FR" dirty="0" smtClean="0"/>
              <a:t>Résultats : les </a:t>
            </a:r>
            <a:r>
              <a:rPr lang="fr-FR" dirty="0"/>
              <a:t>dispositifs franciliens </a:t>
            </a:r>
            <a:r>
              <a:rPr lang="fr-FR" dirty="0" smtClean="0"/>
              <a:t>retenus</a:t>
            </a:r>
            <a:endParaRPr lang="fr-FR" sz="1000" dirty="0"/>
          </a:p>
          <a:p>
            <a:pPr marL="4657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dirty="0"/>
              <a:t>Récapitulatif des 10 dispositifs </a:t>
            </a:r>
            <a:r>
              <a:rPr lang="fr-FR" dirty="0" smtClean="0"/>
              <a:t>sélectionnés en Île-de-France</a:t>
            </a:r>
            <a:endParaRPr lang="fr-FR" dirty="0"/>
          </a:p>
          <a:p>
            <a:pPr marL="4657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dirty="0" smtClean="0"/>
              <a:t>Principes de financement</a:t>
            </a:r>
          </a:p>
          <a:p>
            <a:pPr marL="46575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dirty="0" smtClean="0"/>
              <a:t>Un suivi efficace des dispositifs</a:t>
            </a:r>
          </a:p>
          <a:p>
            <a:pPr marL="0" lvl="0" indent="0">
              <a:spcAft>
                <a:spcPts val="0"/>
              </a:spcAft>
              <a:buNone/>
            </a:pPr>
            <a:endParaRPr lang="fr-FR" sz="1200" dirty="0"/>
          </a:p>
          <a:p>
            <a:pPr lvl="0">
              <a:spcAft>
                <a:spcPts val="0"/>
              </a:spcAft>
              <a:buFont typeface="+mj-lt"/>
              <a:buAutoNum type="arabicPeriod" startAt="3"/>
            </a:pPr>
            <a:r>
              <a:rPr lang="fr-FR" dirty="0"/>
              <a:t> </a:t>
            </a:r>
            <a:r>
              <a:rPr lang="fr-FR" dirty="0" smtClean="0"/>
              <a:t>Perspectives</a:t>
            </a:r>
            <a:endParaRPr lang="fr-FR" sz="1000" dirty="0"/>
          </a:p>
          <a:p>
            <a:pPr marL="465750" lvl="1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dirty="0"/>
              <a:t>Poursuite de la démarche collaborative </a:t>
            </a:r>
          </a:p>
          <a:p>
            <a:pPr marL="465750" lvl="1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dirty="0"/>
              <a:t>Objectifs à moyens et </a:t>
            </a:r>
            <a:r>
              <a:rPr lang="fr-FR" dirty="0" smtClean="0"/>
              <a:t>longs termes</a:t>
            </a:r>
          </a:p>
          <a:p>
            <a:pPr marL="0" lvl="0" indent="0">
              <a:spcAft>
                <a:spcPts val="0"/>
              </a:spcAft>
              <a:buNone/>
            </a:pPr>
            <a:endParaRPr lang="fr-FR" sz="1000" dirty="0" smtClean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F68F9E10-0847-C84E-A00D-4E630B5DE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19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2868782" y="195486"/>
            <a:ext cx="5879931" cy="360000"/>
          </a:xfrm>
        </p:spPr>
        <p:txBody>
          <a:bodyPr/>
          <a:lstStyle/>
          <a:p>
            <a:r>
              <a:rPr lang="fr-FR" dirty="0" smtClean="0"/>
              <a:t>Direction de la Santé </a:t>
            </a:r>
            <a:r>
              <a:rPr lang="fr-FR" dirty="0"/>
              <a:t>P</a:t>
            </a:r>
            <a:r>
              <a:rPr lang="fr-FR" dirty="0" smtClean="0"/>
              <a:t>ublique – Département PSFE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8151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48878"/>
            <a:ext cx="9144793" cy="4407790"/>
          </a:xfrm>
          <a:prstGeom prst="rect">
            <a:avLst/>
          </a:prstGeom>
        </p:spPr>
      </p:pic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625899" y="1779662"/>
            <a:ext cx="8424000" cy="1800200"/>
          </a:xfrm>
        </p:spPr>
        <p:txBody>
          <a:bodyPr>
            <a:normAutofit/>
          </a:bodyPr>
          <a:lstStyle/>
          <a:p>
            <a:pPr marL="623888" indent="-85725"/>
            <a:r>
              <a:rPr lang="fr-FR" dirty="0" smtClean="0"/>
              <a:t> </a:t>
            </a:r>
            <a:r>
              <a:rPr lang="fr-FR" dirty="0"/>
              <a:t>C</a:t>
            </a:r>
            <a:r>
              <a:rPr lang="fr-FR" dirty="0" smtClean="0"/>
              <a:t>ontexte d’</a:t>
            </a:r>
            <a:r>
              <a:rPr lang="fr-FR" dirty="0"/>
              <a:t>é</a:t>
            </a:r>
            <a:r>
              <a:rPr lang="fr-FR" dirty="0" smtClean="0"/>
              <a:t>mergence </a:t>
            </a:r>
            <a:r>
              <a:rPr lang="fr-FR" dirty="0"/>
              <a:t>de </a:t>
            </a:r>
            <a:r>
              <a:rPr lang="fr-FR" dirty="0" smtClean="0"/>
              <a:t>l’ AAP « Dispositifs dédiés de PEC des femmes victimes de violences »</a:t>
            </a:r>
            <a:endParaRPr lang="fr-FR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8" name="Ellipse 7"/>
          <p:cNvSpPr/>
          <p:nvPr/>
        </p:nvSpPr>
        <p:spPr>
          <a:xfrm>
            <a:off x="529853" y="2499742"/>
            <a:ext cx="252000" cy="25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2868782" y="195486"/>
            <a:ext cx="5879931" cy="360000"/>
          </a:xfrm>
        </p:spPr>
        <p:txBody>
          <a:bodyPr/>
          <a:lstStyle/>
          <a:p>
            <a:r>
              <a:rPr lang="fr-FR" dirty="0" smtClean="0"/>
              <a:t>Direction de la Santé </a:t>
            </a:r>
            <a:r>
              <a:rPr lang="fr-FR" dirty="0"/>
              <a:t>P</a:t>
            </a:r>
            <a:r>
              <a:rPr lang="fr-FR" dirty="0" smtClean="0"/>
              <a:t>ublique – Département PSFE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0945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682801"/>
            <a:ext cx="8424863" cy="520797"/>
          </a:xfrm>
        </p:spPr>
        <p:txBody>
          <a:bodyPr>
            <a:normAutofit/>
          </a:bodyPr>
          <a:lstStyle/>
          <a:p>
            <a:r>
              <a:rPr lang="fr-FR" dirty="0" smtClean="0"/>
              <a:t>Le </a:t>
            </a:r>
            <a:r>
              <a:rPr lang="fr-FR" dirty="0"/>
              <a:t>Grenelle contre les violences </a:t>
            </a:r>
            <a:r>
              <a:rPr lang="fr-FR" dirty="0" smtClean="0"/>
              <a:t>conjugales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Direction de la Santé </a:t>
            </a:r>
            <a:r>
              <a:rPr lang="fr-FR" dirty="0"/>
              <a:t>P</a:t>
            </a:r>
            <a:r>
              <a:rPr lang="fr-FR" dirty="0" smtClean="0"/>
              <a:t>ublique – Département PSFE</a:t>
            </a:r>
            <a:endParaRPr lang="fr-FR" dirty="0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27883A4E-11C3-A343-86BD-29780D88B23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3850" y="1563638"/>
            <a:ext cx="8424334" cy="3312368"/>
          </a:xfrm>
        </p:spPr>
        <p:txBody>
          <a:bodyPr/>
          <a:lstStyle/>
          <a:p>
            <a:pPr marL="637200" lvl="1" indent="-285750" algn="just"/>
            <a:r>
              <a:rPr lang="fr-FR" sz="1400" dirty="0" smtClean="0"/>
              <a:t>Le Grenelle contre les violences conjugales s’est tenu de septembre à novembre 2019</a:t>
            </a:r>
          </a:p>
          <a:p>
            <a:pPr marL="637200" lvl="1" indent="-285750" algn="just"/>
            <a:r>
              <a:rPr lang="fr-FR" sz="1400" u="sng" dirty="0" smtClean="0"/>
              <a:t>Constat de départ </a:t>
            </a:r>
            <a:r>
              <a:rPr lang="fr-FR" sz="1400" dirty="0" smtClean="0"/>
              <a:t>: des </a:t>
            </a:r>
            <a:r>
              <a:rPr lang="fr-FR" sz="1400" b="1" dirty="0" smtClean="0"/>
              <a:t>initiatives de prise en charge disparates </a:t>
            </a:r>
          </a:p>
          <a:p>
            <a:pPr marL="637200" lvl="1" indent="-285750" algn="just"/>
            <a:r>
              <a:rPr lang="fr-FR" sz="1400" u="sng" dirty="0" smtClean="0"/>
              <a:t>Résultat </a:t>
            </a:r>
            <a:r>
              <a:rPr lang="fr-FR" sz="1400" dirty="0" smtClean="0"/>
              <a:t>: </a:t>
            </a:r>
            <a:r>
              <a:rPr lang="fr-FR" sz="1400" b="1" dirty="0" smtClean="0"/>
              <a:t>46 </a:t>
            </a:r>
            <a:r>
              <a:rPr lang="fr-FR" sz="1400" b="1" dirty="0"/>
              <a:t>mesures </a:t>
            </a:r>
            <a:r>
              <a:rPr lang="fr-FR" sz="1400" dirty="0" smtClean="0"/>
              <a:t>(3 catégories : prévention des violences, </a:t>
            </a:r>
            <a:r>
              <a:rPr lang="fr-FR" sz="1400" dirty="0"/>
              <a:t>la protection </a:t>
            </a:r>
            <a:r>
              <a:rPr lang="fr-FR" sz="1400" dirty="0" smtClean="0"/>
              <a:t>des victimes et </a:t>
            </a:r>
            <a:r>
              <a:rPr lang="fr-FR" sz="1400" dirty="0"/>
              <a:t>la </a:t>
            </a:r>
            <a:r>
              <a:rPr lang="fr-FR" sz="1400" dirty="0" smtClean="0"/>
              <a:t>punition des auteurs).</a:t>
            </a:r>
          </a:p>
          <a:p>
            <a:pPr marL="637200" lvl="1" indent="-285750" algn="just"/>
            <a:r>
              <a:rPr lang="fr-FR" sz="1400" dirty="0" smtClean="0"/>
              <a:t>L’agence </a:t>
            </a:r>
            <a:r>
              <a:rPr lang="fr-FR" sz="1400" dirty="0"/>
              <a:t>s’est engagée à l’amélioration de la prise en charge des femmes victimes de violences, en particulier en soutenant </a:t>
            </a:r>
            <a:r>
              <a:rPr lang="fr-FR" sz="1400" dirty="0" smtClean="0"/>
              <a:t>:</a:t>
            </a:r>
          </a:p>
          <a:p>
            <a:pPr marL="817200" lvl="2" indent="-285750" algn="just">
              <a:buFont typeface="Wingdings" panose="05000000000000000000" pitchFamily="2" charset="2"/>
              <a:buChar char="ü"/>
            </a:pPr>
            <a:r>
              <a:rPr lang="fr-FR" sz="1400" dirty="0" smtClean="0"/>
              <a:t>La </a:t>
            </a:r>
            <a:r>
              <a:rPr lang="fr-FR" sz="1400" b="1" dirty="0" smtClean="0"/>
              <a:t>généralisation de la possibilité de déposer plainte dans les hôpitaux</a:t>
            </a:r>
            <a:r>
              <a:rPr lang="fr-FR" sz="1400" dirty="0" smtClean="0"/>
              <a:t> (mesure 47) </a:t>
            </a:r>
          </a:p>
          <a:p>
            <a:pPr marL="817200" lvl="2" indent="-285750" algn="just">
              <a:buFont typeface="Wingdings" panose="05000000000000000000" pitchFamily="2" charset="2"/>
              <a:buChar char="ü"/>
            </a:pPr>
            <a:r>
              <a:rPr lang="fr-FR" sz="1400" dirty="0">
                <a:solidFill>
                  <a:schemeClr val="tx2"/>
                </a:solidFill>
              </a:rPr>
              <a:t>Le </a:t>
            </a:r>
            <a:r>
              <a:rPr lang="fr-FR" sz="1400" b="1" dirty="0">
                <a:solidFill>
                  <a:schemeClr val="tx2"/>
                </a:solidFill>
              </a:rPr>
              <a:t>déploiement national de dispositifs hospitaliers de prise en charge des femmes victimes de violences</a:t>
            </a:r>
            <a:r>
              <a:rPr lang="fr-FR" sz="1400" dirty="0">
                <a:solidFill>
                  <a:schemeClr val="tx2"/>
                </a:solidFill>
              </a:rPr>
              <a:t> (mesure 17)</a:t>
            </a:r>
          </a:p>
          <a:p>
            <a:pPr lvl="2" indent="0" algn="just">
              <a:buNone/>
            </a:pPr>
            <a:r>
              <a:rPr lang="fr-FR" sz="1400" dirty="0" smtClean="0"/>
              <a:t>	</a:t>
            </a:r>
            <a:endParaRPr lang="fr-FR" dirty="0" smtClean="0"/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14210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682801"/>
            <a:ext cx="8424863" cy="430175"/>
          </a:xfrm>
        </p:spPr>
        <p:txBody>
          <a:bodyPr>
            <a:normAutofit fontScale="90000"/>
          </a:bodyPr>
          <a:lstStyle/>
          <a:p>
            <a:r>
              <a:rPr lang="da-DK" dirty="0" smtClean="0"/>
              <a:t>Les suites du Grenelle : l’AAP VFF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Direction de la Santé </a:t>
            </a:r>
            <a:r>
              <a:rPr lang="fr-FR" dirty="0"/>
              <a:t>P</a:t>
            </a:r>
            <a:r>
              <a:rPr lang="fr-FR" dirty="0" smtClean="0"/>
              <a:t>ublique – Département PSFE</a:t>
            </a:r>
            <a:endParaRPr lang="fr-FR" dirty="0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27883A4E-11C3-A343-86BD-29780D88B23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3850" y="1563638"/>
            <a:ext cx="8424334" cy="3456384"/>
          </a:xfrm>
        </p:spPr>
        <p:txBody>
          <a:bodyPr/>
          <a:lstStyle/>
          <a:p>
            <a:r>
              <a:rPr lang="fr-FR" b="1" u="sng" dirty="0" smtClean="0">
                <a:solidFill>
                  <a:schemeClr val="tx2"/>
                </a:solidFill>
              </a:rPr>
              <a:t>Un cahier des charges national de l’AAP « </a:t>
            </a:r>
            <a:r>
              <a:rPr lang="fr-FR" b="1" i="1" u="sng" dirty="0">
                <a:solidFill>
                  <a:schemeClr val="tx2"/>
                </a:solidFill>
              </a:rPr>
              <a:t>D</a:t>
            </a:r>
            <a:r>
              <a:rPr lang="fr-FR" b="1" i="1" u="sng" dirty="0" smtClean="0">
                <a:solidFill>
                  <a:schemeClr val="tx2"/>
                </a:solidFill>
              </a:rPr>
              <a:t>ispositifs dédiés à la prise en charge des femmes victimes de violences</a:t>
            </a:r>
            <a:r>
              <a:rPr lang="fr-FR" b="1" u="sng" dirty="0" smtClean="0">
                <a:solidFill>
                  <a:schemeClr val="tx2"/>
                </a:solidFill>
              </a:rPr>
              <a:t> » </a:t>
            </a:r>
          </a:p>
          <a:p>
            <a:pPr marL="637200" lvl="1" indent="-285750" algn="just"/>
            <a:r>
              <a:rPr lang="fr-FR" sz="1400" dirty="0" smtClean="0"/>
              <a:t>Objectif : Mise en place de </a:t>
            </a:r>
            <a:r>
              <a:rPr lang="fr-FR" sz="1400" b="1" dirty="0" smtClean="0"/>
              <a:t>dispositifs sanitaires dédiés</a:t>
            </a:r>
            <a:r>
              <a:rPr lang="fr-FR" sz="1400" dirty="0" smtClean="0"/>
              <a:t> sur l’ensemble du territoire</a:t>
            </a:r>
          </a:p>
          <a:p>
            <a:pPr marL="997200" lvl="3" indent="-285750" algn="just">
              <a:buFont typeface="Wingdings" panose="05000000000000000000" pitchFamily="2" charset="2"/>
              <a:buChar char="ü"/>
            </a:pPr>
            <a:r>
              <a:rPr lang="fr-FR" sz="1400" dirty="0" smtClean="0"/>
              <a:t>Complétant l’offre existante</a:t>
            </a:r>
          </a:p>
          <a:p>
            <a:pPr marL="997200" lvl="3" indent="-285750" algn="just">
              <a:buFont typeface="Wingdings" panose="05000000000000000000" pitchFamily="2" charset="2"/>
              <a:buChar char="ü"/>
            </a:pPr>
            <a:r>
              <a:rPr lang="fr-FR" sz="1400" dirty="0" smtClean="0"/>
              <a:t>Proposant un accompagnement médico-social et judiciaire adapté</a:t>
            </a:r>
          </a:p>
          <a:p>
            <a:pPr marL="637200" lvl="1" indent="-285750" algn="just"/>
            <a:r>
              <a:rPr lang="fr-FR" sz="1400" dirty="0" smtClean="0"/>
              <a:t>Conditions : des PEC somatiques/ PEC psychiques/ </a:t>
            </a:r>
            <a:r>
              <a:rPr lang="fr-FR" sz="1400" b="1" dirty="0" smtClean="0"/>
              <a:t>PEC en urgence</a:t>
            </a:r>
            <a:r>
              <a:rPr lang="fr-FR" sz="1400" dirty="0"/>
              <a:t> </a:t>
            </a:r>
            <a:r>
              <a:rPr lang="fr-FR" sz="1400" dirty="0" smtClean="0"/>
              <a:t>ainsi que des</a:t>
            </a:r>
            <a:r>
              <a:rPr lang="fr-FR" sz="1400" b="1" dirty="0" smtClean="0"/>
              <a:t> publics spécifiques.</a:t>
            </a:r>
            <a:endParaRPr lang="fr-FR" sz="1400" dirty="0" smtClean="0"/>
          </a:p>
          <a:p>
            <a:pPr marL="637200" lvl="1" indent="-285750" algn="just"/>
            <a:r>
              <a:rPr lang="fr-FR" sz="1400" dirty="0" smtClean="0"/>
              <a:t>Importance </a:t>
            </a:r>
            <a:r>
              <a:rPr lang="fr-FR" sz="1400" dirty="0"/>
              <a:t>du travail partenarial </a:t>
            </a:r>
            <a:r>
              <a:rPr lang="fr-FR" sz="1400" dirty="0" smtClean="0"/>
              <a:t>: police</a:t>
            </a:r>
            <a:r>
              <a:rPr lang="fr-FR" sz="1400" dirty="0"/>
              <a:t>/ justice, associations, autres </a:t>
            </a:r>
            <a:r>
              <a:rPr lang="fr-FR" sz="1400" dirty="0" smtClean="0"/>
              <a:t>ES</a:t>
            </a:r>
            <a:r>
              <a:rPr lang="fr-FR" sz="1400" dirty="0"/>
              <a:t> </a:t>
            </a:r>
            <a:r>
              <a:rPr lang="fr-FR" sz="1400" dirty="0" smtClean="0"/>
              <a:t>et professionnels du territoire + </a:t>
            </a:r>
            <a:r>
              <a:rPr lang="fr-FR" sz="1400" b="1" dirty="0" smtClean="0"/>
              <a:t>organisation de l’animation et du soutien des professionnels du territoire </a:t>
            </a:r>
            <a:r>
              <a:rPr lang="fr-FR" sz="1400" dirty="0" smtClean="0"/>
              <a:t>intervenant sur ce champs.</a:t>
            </a:r>
            <a:endParaRPr lang="fr-FR" sz="1400" dirty="0"/>
          </a:p>
          <a:p>
            <a:endParaRPr lang="fr-FR" sz="800" dirty="0" smtClean="0"/>
          </a:p>
          <a:p>
            <a:r>
              <a:rPr lang="fr-FR" dirty="0" smtClean="0"/>
              <a:t>&gt;&gt; Spécificité régional IDF : 1 dispositif par département</a:t>
            </a:r>
          </a:p>
        </p:txBody>
      </p:sp>
    </p:spTree>
    <p:extLst>
      <p:ext uri="{BB962C8B-B14F-4D97-AF65-F5344CB8AC3E}">
        <p14:creationId xmlns:p14="http://schemas.microsoft.com/office/powerpoint/2010/main" val="252250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93" y="735710"/>
            <a:ext cx="9144793" cy="4407790"/>
          </a:xfrm>
          <a:prstGeom prst="rect">
            <a:avLst/>
          </a:prstGeom>
        </p:spPr>
      </p:pic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1057947" y="1995686"/>
            <a:ext cx="7258469" cy="158417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fr-FR" dirty="0"/>
              <a:t>2</a:t>
            </a:r>
            <a:r>
              <a:rPr lang="fr-FR" dirty="0" smtClean="0"/>
              <a:t>. Résultats : les </a:t>
            </a:r>
            <a:r>
              <a:rPr lang="fr-FR" dirty="0"/>
              <a:t>dispositifs franciliens retenus</a:t>
            </a: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8" name="Ellipse 7"/>
          <p:cNvSpPr/>
          <p:nvPr/>
        </p:nvSpPr>
        <p:spPr>
          <a:xfrm>
            <a:off x="529853" y="2499742"/>
            <a:ext cx="252000" cy="25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2868782" y="195486"/>
            <a:ext cx="5879931" cy="360000"/>
          </a:xfrm>
        </p:spPr>
        <p:txBody>
          <a:bodyPr/>
          <a:lstStyle/>
          <a:p>
            <a:r>
              <a:rPr lang="fr-FR" dirty="0" smtClean="0"/>
              <a:t>Direction de la Santé </a:t>
            </a:r>
            <a:r>
              <a:rPr lang="fr-FR" dirty="0"/>
              <a:t>P</a:t>
            </a:r>
            <a:r>
              <a:rPr lang="fr-FR" dirty="0" smtClean="0"/>
              <a:t>ublique – Département PSFE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3540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8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2868782" y="195486"/>
            <a:ext cx="5879931" cy="360000"/>
          </a:xfrm>
        </p:spPr>
        <p:txBody>
          <a:bodyPr/>
          <a:lstStyle/>
          <a:p>
            <a:r>
              <a:rPr lang="fr-FR" dirty="0" smtClean="0"/>
              <a:t>Direction de la Santé </a:t>
            </a:r>
            <a:r>
              <a:rPr lang="fr-FR" dirty="0"/>
              <a:t>P</a:t>
            </a:r>
            <a:r>
              <a:rPr lang="fr-FR" dirty="0" smtClean="0"/>
              <a:t>ublique – Département PSFE</a:t>
            </a:r>
            <a:endParaRPr lang="fr-FR" dirty="0"/>
          </a:p>
        </p:txBody>
      </p:sp>
      <p:sp>
        <p:nvSpPr>
          <p:cNvPr id="10" name="Espace réservé du texte 5">
            <a:extLst>
              <a:ext uri="{FF2B5EF4-FFF2-40B4-BE49-F238E27FC236}">
                <a16:creationId xmlns:a16="http://schemas.microsoft.com/office/drawing/2014/main" id="{0AB48ED5-418C-F640-8AB7-E75C104C25C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5576" y="250115"/>
            <a:ext cx="4820480" cy="233403"/>
          </a:xfrm>
        </p:spPr>
        <p:txBody>
          <a:bodyPr/>
          <a:lstStyle/>
          <a:p>
            <a:pPr algn="ctr"/>
            <a:r>
              <a:rPr lang="fr-FR" sz="1400" i="1" u="sng" dirty="0">
                <a:solidFill>
                  <a:srgbClr val="002774"/>
                </a:solidFill>
              </a:rPr>
              <a:t>Projets sélectionnés </a:t>
            </a:r>
            <a:r>
              <a:rPr lang="fr-FR" sz="1400" i="1" u="sng" dirty="0" smtClean="0">
                <a:solidFill>
                  <a:srgbClr val="002774"/>
                </a:solidFill>
              </a:rPr>
              <a:t>lors </a:t>
            </a:r>
            <a:r>
              <a:rPr lang="fr-FR" sz="1400" i="1" u="sng" dirty="0">
                <a:solidFill>
                  <a:srgbClr val="002774"/>
                </a:solidFill>
              </a:rPr>
              <a:t>des 2 vagues de </a:t>
            </a:r>
            <a:r>
              <a:rPr lang="fr-FR" sz="1400" i="1" u="sng" dirty="0" smtClean="0">
                <a:solidFill>
                  <a:srgbClr val="002774"/>
                </a:solidFill>
              </a:rPr>
              <a:t>l’AAP VFF</a:t>
            </a:r>
            <a:endParaRPr lang="fr-FR" sz="1400" i="1" u="sng" dirty="0">
              <a:solidFill>
                <a:srgbClr val="002774"/>
              </a:solidFill>
            </a:endParaRPr>
          </a:p>
        </p:txBody>
      </p:sp>
      <p:pic>
        <p:nvPicPr>
          <p:cNvPr id="12" name="Image 1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706460"/>
            <a:ext cx="5342890" cy="4257040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2771800" y="1779662"/>
            <a:ext cx="2020327" cy="215444"/>
          </a:xfrm>
          <a:prstGeom prst="rect">
            <a:avLst/>
          </a:prstGeom>
          <a:solidFill>
            <a:srgbClr val="DDEBF7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800" dirty="0" smtClean="0"/>
              <a:t>Bichat, Hôtel-Dieu, La Pitié</a:t>
            </a:r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423594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400" dirty="0" smtClean="0"/>
              <a:t>Dix dispositifs sélectionnés en IDF</a:t>
            </a:r>
            <a:endParaRPr lang="fr-FR" sz="2400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Direction de la Santé </a:t>
            </a:r>
            <a:r>
              <a:rPr lang="fr-FR" dirty="0"/>
              <a:t>P</a:t>
            </a:r>
            <a:r>
              <a:rPr lang="fr-FR" dirty="0" smtClean="0"/>
              <a:t>ublique – Département PSFE</a:t>
            </a:r>
            <a:endParaRPr lang="fr-FR" dirty="0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27883A4E-11C3-A343-86BD-29780D88B23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3850" y="1491630"/>
            <a:ext cx="8207688" cy="2805135"/>
          </a:xfrm>
        </p:spPr>
        <p:txBody>
          <a:bodyPr/>
          <a:lstStyle/>
          <a:p>
            <a:r>
              <a:rPr lang="fr-FR" b="1" u="sng" dirty="0">
                <a:solidFill>
                  <a:schemeClr val="tx2"/>
                </a:solidFill>
              </a:rPr>
              <a:t>Principes de </a:t>
            </a:r>
            <a:r>
              <a:rPr lang="fr-FR" b="1" u="sng" dirty="0" smtClean="0">
                <a:solidFill>
                  <a:schemeClr val="tx2"/>
                </a:solidFill>
              </a:rPr>
              <a:t>financements IDF : un co-financement MIG/ FIR</a:t>
            </a:r>
          </a:p>
          <a:p>
            <a:endParaRPr lang="fr-FR" sz="1600" b="1" u="sng" dirty="0" smtClean="0">
              <a:solidFill>
                <a:schemeClr val="tx2"/>
              </a:solidFill>
            </a:endParaRPr>
          </a:p>
          <a:p>
            <a:r>
              <a:rPr lang="fr-FR" dirty="0" smtClean="0"/>
              <a:t>&gt;&gt; </a:t>
            </a:r>
            <a:r>
              <a:rPr lang="fr-FR" dirty="0"/>
              <a:t>E</a:t>
            </a:r>
            <a:r>
              <a:rPr lang="fr-FR" dirty="0" smtClean="0"/>
              <a:t>ngagement de l’ARS Île-de-France à compléter le financement MIG </a:t>
            </a:r>
            <a:r>
              <a:rPr lang="fr-FR" dirty="0"/>
              <a:t>par un financement </a:t>
            </a:r>
            <a:r>
              <a:rPr lang="fr-FR" dirty="0" smtClean="0"/>
              <a:t>FIR, permettant le financement de 10 dispositifs à hauteur de 160 000 €/ par dispositif.</a:t>
            </a:r>
            <a:endParaRPr lang="fr-FR" b="1" u="sng" dirty="0" smtClean="0">
              <a:solidFill>
                <a:schemeClr val="tx2"/>
              </a:solidFill>
            </a:endParaRPr>
          </a:p>
          <a:p>
            <a:pPr marL="637200" lvl="1" indent="-285750"/>
            <a:r>
              <a:rPr lang="fr-FR" sz="1400" dirty="0" smtClean="0"/>
              <a:t>Pour chaque dispositif, une combinaison entre le financement Mission d’Intérêt Général (MIG) et la subvention allouée sur le Fond d’Intervention Régional (FIR) : objectif à terme 50-50.</a:t>
            </a:r>
          </a:p>
          <a:p>
            <a:pPr marL="637200" lvl="1" indent="-285750"/>
            <a:r>
              <a:rPr lang="fr-FR" sz="1400" dirty="0" smtClean="0"/>
              <a:t>Contractualisation avec les ES retenus sous forme d’une convention cadre pluriannuelle (2022-2024).</a:t>
            </a:r>
          </a:p>
          <a:p>
            <a:pPr marL="637200" lvl="1" indent="-285750"/>
            <a:r>
              <a:rPr lang="fr-FR" sz="1400" dirty="0" smtClean="0"/>
              <a:t>Des financements conditionnés par la remise d’un rapport d’activité annuel répondant à une trame spécifique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56377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Un suivi efficace des dispositifs</a:t>
            </a:r>
            <a:endParaRPr lang="fr-FR" dirty="0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27883A4E-11C3-A343-86BD-29780D88B23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47746" y="1736705"/>
            <a:ext cx="5969103" cy="2880320"/>
          </a:xfrm>
        </p:spPr>
        <p:txBody>
          <a:bodyPr/>
          <a:lstStyle/>
          <a:p>
            <a:pPr marL="377825" indent="-285750" algn="just">
              <a:buFont typeface="Arial" panose="020B0604020202020204" pitchFamily="34" charset="0"/>
              <a:buChar char="•"/>
            </a:pPr>
            <a:r>
              <a:rPr lang="fr-FR" dirty="0" smtClean="0"/>
              <a:t>Une collaboration entre l’ARS IDF, les 5 premiers dispositifs sélectionnées et l’agence conseil </a:t>
            </a:r>
            <a:r>
              <a:rPr lang="fr-FR" dirty="0" err="1" smtClean="0"/>
              <a:t>Efect</a:t>
            </a:r>
            <a:r>
              <a:rPr lang="fr-FR" dirty="0"/>
              <a:t> </a:t>
            </a:r>
            <a:endParaRPr lang="fr-FR" dirty="0" smtClean="0"/>
          </a:p>
          <a:p>
            <a:pPr marL="377825" indent="-285750" algn="just">
              <a:buFont typeface="Arial" panose="020B0604020202020204" pitchFamily="34" charset="0"/>
              <a:buChar char="•"/>
            </a:pPr>
            <a:r>
              <a:rPr lang="fr-FR" dirty="0" smtClean="0"/>
              <a:t>8 ateliers/réunions </a:t>
            </a:r>
            <a:r>
              <a:rPr lang="fr-FR" dirty="0" err="1" smtClean="0"/>
              <a:t>organisé.e.s</a:t>
            </a:r>
            <a:r>
              <a:rPr lang="fr-FR" dirty="0" smtClean="0"/>
              <a:t> en 2021/2022</a:t>
            </a:r>
          </a:p>
          <a:p>
            <a:pPr marL="377825" indent="-285750" algn="just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377825" indent="-285750" algn="just">
              <a:buFont typeface="Arial" panose="020B0604020202020204" pitchFamily="34" charset="0"/>
              <a:buChar char="•"/>
            </a:pPr>
            <a:r>
              <a:rPr lang="fr-FR" dirty="0" smtClean="0"/>
              <a:t>Ce travail collaboratif a permis d’aboutir </a:t>
            </a:r>
            <a:r>
              <a:rPr lang="fr-FR" dirty="0"/>
              <a:t>à </a:t>
            </a:r>
            <a:r>
              <a:rPr lang="fr-FR" dirty="0" smtClean="0"/>
              <a:t>:</a:t>
            </a:r>
          </a:p>
          <a:p>
            <a:pPr marL="541338" lvl="1" indent="-182563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r-FR" sz="1400" dirty="0" smtClean="0"/>
              <a:t>Une </a:t>
            </a:r>
            <a:r>
              <a:rPr lang="fr-FR" sz="1400" dirty="0"/>
              <a:t>liste d’indicateurs de suivi </a:t>
            </a:r>
            <a:r>
              <a:rPr lang="fr-FR" sz="1400" dirty="0" smtClean="0"/>
              <a:t>qui constitue la base d’une </a:t>
            </a:r>
            <a:r>
              <a:rPr lang="fr-FR" sz="1400" b="1" dirty="0" smtClean="0"/>
              <a:t>trame de rapport d’activité commune</a:t>
            </a:r>
            <a:endParaRPr lang="fr-FR" sz="1400" b="1" dirty="0"/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fr-FR" sz="1400" dirty="0" smtClean="0"/>
              <a:t>Un </a:t>
            </a:r>
            <a:r>
              <a:rPr lang="fr-FR" sz="1400" b="1" dirty="0"/>
              <a:t>outil d’aide à la collecte de données </a:t>
            </a:r>
            <a:r>
              <a:rPr lang="fr-FR" sz="1400" dirty="0" smtClean="0"/>
              <a:t>récapitulant </a:t>
            </a:r>
            <a:r>
              <a:rPr lang="fr-FR" sz="1400" dirty="0"/>
              <a:t>les indicateurs de suivi </a:t>
            </a:r>
            <a:r>
              <a:rPr lang="fr-FR" sz="1400" dirty="0" smtClean="0"/>
              <a:t>et leurs </a:t>
            </a:r>
            <a:r>
              <a:rPr lang="fr-FR" sz="1400" dirty="0"/>
              <a:t>modalités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fr-FR" sz="1400" dirty="0" smtClean="0"/>
              <a:t>Un </a:t>
            </a:r>
            <a:r>
              <a:rPr lang="fr-FR" sz="1400" b="1" dirty="0"/>
              <a:t>outil d’aide au suivi de la fonction </a:t>
            </a:r>
            <a:r>
              <a:rPr lang="fr-FR" sz="1400" b="1" dirty="0" smtClean="0"/>
              <a:t>d’appui</a:t>
            </a:r>
            <a:endParaRPr lang="fr-FR" i="1" dirty="0"/>
          </a:p>
          <a:p>
            <a:pPr marL="377825" indent="-285750">
              <a:buFont typeface="Arial" panose="020B0604020202020204" pitchFamily="34" charset="0"/>
              <a:buChar char="•"/>
            </a:pPr>
            <a:endParaRPr lang="fr-FR" i="1" dirty="0"/>
          </a:p>
          <a:p>
            <a:pPr marL="377825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r>
              <a:rPr lang="fr-FR" dirty="0"/>
              <a:t> </a:t>
            </a:r>
          </a:p>
        </p:txBody>
      </p:sp>
      <p:sp>
        <p:nvSpPr>
          <p:cNvPr id="8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2868782" y="195486"/>
            <a:ext cx="5879931" cy="360000"/>
          </a:xfrm>
        </p:spPr>
        <p:txBody>
          <a:bodyPr/>
          <a:lstStyle/>
          <a:p>
            <a:r>
              <a:rPr lang="fr-FR" dirty="0" smtClean="0"/>
              <a:t>Direction de la Santé </a:t>
            </a:r>
            <a:r>
              <a:rPr lang="fr-FR" dirty="0"/>
              <a:t>P</a:t>
            </a:r>
            <a:r>
              <a:rPr lang="fr-FR" dirty="0" smtClean="0"/>
              <a:t>ublique – Département PSFE</a:t>
            </a:r>
            <a:endParaRPr lang="fr-FR" dirty="0"/>
          </a:p>
        </p:txBody>
      </p:sp>
      <p:graphicFrame>
        <p:nvGraphicFramePr>
          <p:cNvPr id="10" name="Obje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5414552"/>
              </p:ext>
            </p:extLst>
          </p:nvPr>
        </p:nvGraphicFramePr>
        <p:xfrm>
          <a:off x="6444208" y="682800"/>
          <a:ext cx="2020676" cy="28899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4" name="Document" r:id="rId4" imgW="6448014" imgH="9235026" progId="Word.Document.12">
                  <p:embed/>
                </p:oleObj>
              </mc:Choice>
              <mc:Fallback>
                <p:oleObj name="Document" r:id="rId4" imgW="6448014" imgH="9235026" progId="Word.Document.12">
                  <p:embed/>
                  <p:pic>
                    <p:nvPicPr>
                      <p:cNvPr id="2" name="Objet 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444208" y="682800"/>
                        <a:ext cx="2020676" cy="2889906"/>
                      </a:xfrm>
                      <a:prstGeom prst="rect">
                        <a:avLst/>
                      </a:prstGeom>
                      <a:ln>
                        <a:solidFill>
                          <a:schemeClr val="tx2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Imag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6514" y="2250313"/>
            <a:ext cx="1863755" cy="249735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2215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_ARS_HAUTS DE FRANCE 16-9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25" id="{CCAA3B1F-37AD-D142-9B00-F2952BC71F32}" vid="{8780E14E-37A2-0148-9F40-6587BA01BE65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TEMPLATE_ARS_IDF 16-9</Template>
  <TotalTime>2561</TotalTime>
  <Words>759</Words>
  <Application>Microsoft Office PowerPoint</Application>
  <PresentationFormat>Affichage à l'écran (16:9)</PresentationFormat>
  <Paragraphs>99</Paragraphs>
  <Slides>11</Slides>
  <Notes>11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Arial</vt:lpstr>
      <vt:lpstr>Calibri</vt:lpstr>
      <vt:lpstr>Wingdings</vt:lpstr>
      <vt:lpstr>TEMPLATE_ARS_HAUTS DE FRANCE 16-9</vt:lpstr>
      <vt:lpstr>Document</vt:lpstr>
      <vt:lpstr>Présentation PowerPoint</vt:lpstr>
      <vt:lpstr>Sommaire</vt:lpstr>
      <vt:lpstr> Contexte d’émergence de l’ AAP « Dispositifs dédiés de PEC des femmes victimes de violences »</vt:lpstr>
      <vt:lpstr>Le Grenelle contre les violences conjugales</vt:lpstr>
      <vt:lpstr>Les suites du Grenelle : l’AAP VFF</vt:lpstr>
      <vt:lpstr>2. Résultats : les dispositifs franciliens retenus</vt:lpstr>
      <vt:lpstr>Présentation PowerPoint</vt:lpstr>
      <vt:lpstr>Dix dispositifs sélectionnés en IDF</vt:lpstr>
      <vt:lpstr>Un suivi efficace des dispositifs</vt:lpstr>
      <vt:lpstr> Perspectives</vt:lpstr>
      <vt:lpstr>Poursuite de la démarche collaborative</vt:lpstr>
    </vt:vector>
  </TitlesOfParts>
  <Manager>Client</Manager>
  <Company>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Client</dc:subject>
  <dc:creator>FARTHOUAT, Isabelle</dc:creator>
  <cp:lastModifiedBy>TSOPGNI, Violinne</cp:lastModifiedBy>
  <cp:revision>122</cp:revision>
  <cp:lastPrinted>2022-11-22T15:00:51Z</cp:lastPrinted>
  <dcterms:created xsi:type="dcterms:W3CDTF">2020-05-28T12:56:37Z</dcterms:created>
  <dcterms:modified xsi:type="dcterms:W3CDTF">2022-11-24T06:31:04Z</dcterms:modified>
</cp:coreProperties>
</file>